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77" r:id="rId3"/>
    <p:sldId id="264" r:id="rId4"/>
    <p:sldId id="279" r:id="rId5"/>
    <p:sldId id="280" r:id="rId6"/>
    <p:sldId id="281" r:id="rId7"/>
    <p:sldId id="283" r:id="rId8"/>
    <p:sldId id="284" r:id="rId9"/>
    <p:sldId id="285" r:id="rId10"/>
    <p:sldId id="286" r:id="rId11"/>
    <p:sldId id="287" r:id="rId12"/>
    <p:sldId id="288" r:id="rId13"/>
    <p:sldId id="278" r:id="rId14"/>
    <p:sldId id="260" r:id="rId15"/>
    <p:sldId id="289" r:id="rId16"/>
    <p:sldId id="262" r:id="rId17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27"/>
    <p:restoredTop sz="94610"/>
  </p:normalViewPr>
  <p:slideViewPr>
    <p:cSldViewPr snapToGrid="0" snapToObjects="1">
      <p:cViewPr varScale="1">
        <p:scale>
          <a:sx n="119" d="100"/>
          <a:sy n="119" d="100"/>
        </p:scale>
        <p:origin x="3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7759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61BEE8-17C5-5CE8-D90E-B9471F5437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2D5DDC-0C1F-BDDA-C153-8FFEE713A6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C5796A-40A8-6493-55EA-2FEFBA616B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F49D9B-5DF7-61BA-38AB-E5D2A2740C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8621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DD5F36-D364-2374-AB08-41610DEA5D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6AE49A-8CEB-8CF7-1677-ACC01B48D0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D7D62C-F47B-4DF6-CB49-3EF4BA2FAE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043A9E-E378-D24D-D3B0-8D73940A88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157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24F585-FFB7-6BF5-56D3-6CC3FA2F7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0F26D5-7691-C402-15AA-467EE864C2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86D474-1649-8BFD-F56F-19A2EBECEE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84FCA2-C708-BDA7-56CB-D5CA4078DE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9589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100122-18F2-2A91-D028-84B4413CA3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FDC44F-1BDC-4599-4489-812631EC19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816F36-49E7-5A01-7047-A911847F8F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C621BB-5A03-452C-9D90-9B1C311946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2758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25B0C5-AC1B-4427-412A-7BFD052943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3E1A1C-62C6-6CC3-2A90-231FBEA010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B0E9CC-3B49-9CDD-ACF5-926C2B120E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8A9F5A-2E48-A631-636B-C0497EA395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537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489853-C768-9AE9-8712-4AF0DE4FC6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B2FE8A-E05C-74C2-F537-7DC315E9E5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12EF25-5043-F424-DB05-F28AD6ADD6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AB0571-4D84-71C0-0A6D-E16456B4BB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44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018FF-13E8-04CD-03CC-60397269A7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D730AC-174B-809A-46E8-62F43625D5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4403EA-FD59-39C4-89F0-C1241E5712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2FE305-573C-3AB9-BDE4-4574571610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565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E25363-D37E-0E8B-A661-492C1CC43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56EEDD-B7C7-E364-AF5C-D80CFAEC17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A3FCEB-14A4-60BA-667A-622977ECE7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3FCA33-8D2F-D3CD-B5A1-E13A437F64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337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7C9215-4EBF-CE71-3B64-B562BEFC27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4998E5-5E57-8039-9E51-9B181A70EB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E47912-1A82-4D93-8BD6-7C708C00C5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179A57-D008-0A62-8671-3412321385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245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E10602-6957-191C-AE58-73CC4D52F6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C1802B-9143-0341-5DE9-542DF8F95D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45DCED-05EF-3355-1662-FE8EDDE1AA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FBCC78-C494-EEE5-61D2-1A2015B9CF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72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664F43-2653-2272-0B0B-F01680740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D3A695-1C82-CB37-6546-D8A1285DD0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9294B8-16E6-C48F-E0DD-2BCCFAC5DD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42D238-4791-033F-4AB0-11BE78AF04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66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sv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39.jpeg"/><Relationship Id="rId5" Type="http://schemas.openxmlformats.org/officeDocument/2006/relationships/image" Target="../media/image34.png"/><Relationship Id="rId10" Type="http://schemas.openxmlformats.org/officeDocument/2006/relationships/image" Target="../media/image16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11" Type="http://schemas.openxmlformats.org/officeDocument/2006/relationships/image" Target="../media/image54.png"/><Relationship Id="rId5" Type="http://schemas.openxmlformats.org/officeDocument/2006/relationships/image" Target="../media/image49.png"/><Relationship Id="rId10" Type="http://schemas.openxmlformats.org/officeDocument/2006/relationships/image" Target="../media/image53.png"/><Relationship Id="rId4" Type="http://schemas.openxmlformats.org/officeDocument/2006/relationships/image" Target="../media/image48.png"/><Relationship Id="rId9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6.png"/><Relationship Id="rId7" Type="http://schemas.openxmlformats.org/officeDocument/2006/relationships/hyperlink" Target="https://musicaimatges.blogspot.com/2011/08/benvinguts-harlem-i-soul-blues-jazz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10" Type="http://schemas.openxmlformats.org/officeDocument/2006/relationships/image" Target="../media/image5.png"/><Relationship Id="rId4" Type="http://schemas.openxmlformats.org/officeDocument/2006/relationships/image" Target="../media/image57.png"/><Relationship Id="rId9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7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sv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9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69515" y="9053"/>
            <a:ext cx="12191695" cy="6858000"/>
          </a:xfrm>
          <a:prstGeom prst="rect">
            <a:avLst/>
          </a:prstGeom>
          <a:solidFill>
            <a:srgbClr val="F4F7F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769515" y="9053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142646" y="0"/>
            <a:ext cx="7438644" cy="6858000"/>
          </a:xfrm>
          <a:custGeom>
            <a:avLst/>
            <a:gdLst/>
            <a:ahLst/>
            <a:cxnLst/>
            <a:rect l="l" t="t" r="r" b="b"/>
            <a:pathLst>
              <a:path w="7438644" h="6858000">
                <a:moveTo>
                  <a:pt x="0" y="0"/>
                </a:moveTo>
                <a:lnTo>
                  <a:pt x="7438644" y="0"/>
                </a:lnTo>
                <a:lnTo>
                  <a:pt x="632284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A6038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rcRect l="13279" r="13279"/>
          <a:stretch/>
        </p:blipFill>
        <p:spPr>
          <a:xfrm>
            <a:off x="5486400" y="-10633"/>
            <a:ext cx="6724543" cy="6877686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0" y="9053"/>
            <a:ext cx="7315200" cy="6858000"/>
          </a:xfrm>
          <a:custGeom>
            <a:avLst/>
            <a:gdLst/>
            <a:ahLst/>
            <a:cxnLst/>
            <a:rect l="l" t="t" r="r" b="b"/>
            <a:pathLst>
              <a:path w="7315200" h="6858000">
                <a:moveTo>
                  <a:pt x="0" y="0"/>
                </a:moveTo>
                <a:lnTo>
                  <a:pt x="7315200" y="0"/>
                </a:lnTo>
                <a:lnTo>
                  <a:pt x="621792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C2D5E"/>
          </a:solidFill>
          <a:ln/>
        </p:spPr>
        <p:txBody>
          <a:bodyPr/>
          <a:lstStyle/>
          <a:p>
            <a:endParaRPr lang="en-US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rcRect t="-420" b="-420"/>
          <a:stretch/>
        </p:blipFill>
        <p:spPr>
          <a:xfrm>
            <a:off x="761695" y="3837691"/>
            <a:ext cx="761695" cy="57607"/>
          </a:xfrm>
          <a:prstGeom prst="rect">
            <a:avLst/>
          </a:prstGeom>
        </p:spPr>
      </p:pic>
      <p:sp>
        <p:nvSpPr>
          <p:cNvPr id="9" name="Text 5"/>
          <p:cNvSpPr txBox="1"/>
          <p:nvPr/>
        </p:nvSpPr>
        <p:spPr>
          <a:xfrm>
            <a:off x="1178131" y="4246336"/>
            <a:ext cx="667512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kern="0" spc="34" dirty="0">
                <a:solidFill>
                  <a:srgbClr val="FFFFFF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SAÚDE</a:t>
            </a:r>
            <a:endParaRPr lang="en-US" sz="1300" dirty="0"/>
          </a:p>
        </p:txBody>
      </p:sp>
      <p:sp>
        <p:nvSpPr>
          <p:cNvPr id="10" name="Shape 6"/>
          <p:cNvSpPr/>
          <p:nvPr/>
        </p:nvSpPr>
        <p:spPr>
          <a:xfrm>
            <a:off x="2226948" y="4189644"/>
            <a:ext cx="381305" cy="381305"/>
          </a:xfrm>
          <a:prstGeom prst="ellipse">
            <a:avLst/>
          </a:prstGeom>
          <a:solidFill>
            <a:srgbClr val="FFFFFF">
              <a:alpha val="2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7"/>
          <p:cNvSpPr txBox="1"/>
          <p:nvPr/>
        </p:nvSpPr>
        <p:spPr>
          <a:xfrm>
            <a:off x="2722553" y="4246336"/>
            <a:ext cx="1005046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kern="0" spc="34" dirty="0">
                <a:solidFill>
                  <a:srgbClr val="FFFFFF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EDUCAÇÃO</a:t>
            </a:r>
            <a:endParaRPr lang="en-US" sz="1300" dirty="0"/>
          </a:p>
        </p:txBody>
      </p:sp>
      <p:sp>
        <p:nvSpPr>
          <p:cNvPr id="13" name="Shape 8"/>
          <p:cNvSpPr/>
          <p:nvPr/>
        </p:nvSpPr>
        <p:spPr>
          <a:xfrm>
            <a:off x="4091076" y="4189644"/>
            <a:ext cx="381305" cy="381305"/>
          </a:xfrm>
          <a:prstGeom prst="ellipse">
            <a:avLst/>
          </a:prstGeom>
          <a:solidFill>
            <a:srgbClr val="FFFFFF">
              <a:alpha val="2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9"/>
          <p:cNvSpPr txBox="1"/>
          <p:nvPr/>
        </p:nvSpPr>
        <p:spPr>
          <a:xfrm>
            <a:off x="2685815" y="4751461"/>
            <a:ext cx="1028700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kern="0" spc="34" dirty="0">
                <a:solidFill>
                  <a:srgbClr val="FFFFFF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INOVAÇÃO</a:t>
            </a:r>
            <a:endParaRPr lang="en-US" sz="1300" dirty="0"/>
          </a:p>
        </p:txBody>
      </p:sp>
      <p:sp>
        <p:nvSpPr>
          <p:cNvPr id="24" name="Text 17"/>
          <p:cNvSpPr txBox="1"/>
          <p:nvPr/>
        </p:nvSpPr>
        <p:spPr>
          <a:xfrm>
            <a:off x="761695" y="3075081"/>
            <a:ext cx="506760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00" dirty="0">
                <a:solidFill>
                  <a:srgbClr val="FFFFFF">
                    <a:alpha val="9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Realizações e Impacto</a:t>
            </a:r>
            <a:endParaRPr lang="en-US" sz="2200" dirty="0"/>
          </a:p>
        </p:txBody>
      </p:sp>
      <p:pic>
        <p:nvPicPr>
          <p:cNvPr id="25" name="Image 5" descr="preencoded.png"/>
          <p:cNvPicPr>
            <a:picLocks noChangeAspect="1"/>
          </p:cNvPicPr>
          <p:nvPr/>
        </p:nvPicPr>
        <p:blipFill>
          <a:blip r:embed="rId5">
            <a:alphaModFix amt="30000"/>
          </a:blip>
          <a:srcRect t="-2029" b="-2029"/>
          <a:stretch/>
        </p:blipFill>
        <p:spPr>
          <a:xfrm>
            <a:off x="1989204" y="4227134"/>
            <a:ext cx="9144" cy="304495"/>
          </a:xfrm>
          <a:prstGeom prst="rect">
            <a:avLst/>
          </a:prstGeom>
        </p:spPr>
      </p:pic>
      <p:pic>
        <p:nvPicPr>
          <p:cNvPr id="26" name="Image 6" descr="preencoded.png"/>
          <p:cNvPicPr>
            <a:picLocks noChangeAspect="1"/>
          </p:cNvPicPr>
          <p:nvPr/>
        </p:nvPicPr>
        <p:blipFill>
          <a:blip r:embed="rId5">
            <a:alphaModFix amt="30000"/>
          </a:blip>
          <a:srcRect t="-2029" b="-2029"/>
          <a:stretch/>
        </p:blipFill>
        <p:spPr>
          <a:xfrm>
            <a:off x="3808066" y="4227134"/>
            <a:ext cx="9144" cy="304495"/>
          </a:xfrm>
          <a:prstGeom prst="rect">
            <a:avLst/>
          </a:prstGeom>
        </p:spPr>
      </p:pic>
      <p:pic>
        <p:nvPicPr>
          <p:cNvPr id="27" name="Image 7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21591" y="6162051"/>
            <a:ext cx="1352398" cy="267005"/>
          </a:xfrm>
          <a:prstGeom prst="rect">
            <a:avLst/>
          </a:prstGeom>
        </p:spPr>
      </p:pic>
      <p:sp>
        <p:nvSpPr>
          <p:cNvPr id="28" name="Text 18"/>
          <p:cNvSpPr/>
          <p:nvPr/>
        </p:nvSpPr>
        <p:spPr>
          <a:xfrm>
            <a:off x="10521591" y="6162051"/>
            <a:ext cx="1353312" cy="26700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Gestão 2023-2026</a:t>
            </a:r>
            <a:endParaRPr lang="en-US" sz="1000" dirty="0"/>
          </a:p>
        </p:txBody>
      </p:sp>
      <p:pic>
        <p:nvPicPr>
          <p:cNvPr id="36" name="Imagem 4" descr="Logotipo&#10;&#10;O conteúdo gerado por IA pode estar incorreto.">
            <a:extLst>
              <a:ext uri="{FF2B5EF4-FFF2-40B4-BE49-F238E27FC236}">
                <a16:creationId xmlns:a16="http://schemas.microsoft.com/office/drawing/2014/main" id="{7B83BD12-82E2-304B-52D1-FD95DB4DFF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25" y="-387185"/>
            <a:ext cx="4454777" cy="4742408"/>
          </a:xfrm>
          <a:prstGeom prst="rect">
            <a:avLst/>
          </a:prstGeom>
        </p:spPr>
      </p:pic>
      <p:sp>
        <p:nvSpPr>
          <p:cNvPr id="7" name="Text 5">
            <a:extLst>
              <a:ext uri="{FF2B5EF4-FFF2-40B4-BE49-F238E27FC236}">
                <a16:creationId xmlns:a16="http://schemas.microsoft.com/office/drawing/2014/main" id="{2EB6C5FF-32E6-54BE-4B35-0B7F6B3AD699}"/>
              </a:ext>
            </a:extLst>
          </p:cNvPr>
          <p:cNvSpPr txBox="1"/>
          <p:nvPr/>
        </p:nvSpPr>
        <p:spPr>
          <a:xfrm>
            <a:off x="1167571" y="4724658"/>
            <a:ext cx="667512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kern="0" spc="34" dirty="0">
                <a:solidFill>
                  <a:srgbClr val="FFFFFF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AGRO</a:t>
            </a:r>
            <a:endParaRPr lang="en-US" sz="1300" dirty="0"/>
          </a:p>
        </p:txBody>
      </p:sp>
      <p:sp>
        <p:nvSpPr>
          <p:cNvPr id="22" name="Shape 6">
            <a:extLst>
              <a:ext uri="{FF2B5EF4-FFF2-40B4-BE49-F238E27FC236}">
                <a16:creationId xmlns:a16="http://schemas.microsoft.com/office/drawing/2014/main" id="{77B37276-62F8-7404-40E2-B64C3E3EB456}"/>
              </a:ext>
            </a:extLst>
          </p:cNvPr>
          <p:cNvSpPr/>
          <p:nvPr/>
        </p:nvSpPr>
        <p:spPr>
          <a:xfrm>
            <a:off x="2216388" y="4667966"/>
            <a:ext cx="381305" cy="381305"/>
          </a:xfrm>
          <a:prstGeom prst="ellipse">
            <a:avLst/>
          </a:prstGeom>
          <a:solidFill>
            <a:srgbClr val="FFFFFF">
              <a:alpha val="2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9" name="Text 7">
            <a:extLst>
              <a:ext uri="{FF2B5EF4-FFF2-40B4-BE49-F238E27FC236}">
                <a16:creationId xmlns:a16="http://schemas.microsoft.com/office/drawing/2014/main" id="{84D5E355-674D-3566-0819-D7CA32DC32A2}"/>
              </a:ext>
            </a:extLst>
          </p:cNvPr>
          <p:cNvSpPr txBox="1"/>
          <p:nvPr/>
        </p:nvSpPr>
        <p:spPr>
          <a:xfrm>
            <a:off x="4601311" y="4271070"/>
            <a:ext cx="1583742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kern="0" spc="34" dirty="0">
                <a:solidFill>
                  <a:srgbClr val="FFFFFF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MUNICIPALISMO</a:t>
            </a:r>
            <a:endParaRPr lang="en-US" sz="1300" dirty="0"/>
          </a:p>
        </p:txBody>
      </p:sp>
      <p:sp>
        <p:nvSpPr>
          <p:cNvPr id="30" name="Shape 8">
            <a:extLst>
              <a:ext uri="{FF2B5EF4-FFF2-40B4-BE49-F238E27FC236}">
                <a16:creationId xmlns:a16="http://schemas.microsoft.com/office/drawing/2014/main" id="{00B64CBA-FD04-2E5A-1943-A869CD757CE7}"/>
              </a:ext>
            </a:extLst>
          </p:cNvPr>
          <p:cNvSpPr/>
          <p:nvPr/>
        </p:nvSpPr>
        <p:spPr>
          <a:xfrm>
            <a:off x="4080516" y="4667966"/>
            <a:ext cx="381305" cy="381305"/>
          </a:xfrm>
          <a:prstGeom prst="ellipse">
            <a:avLst/>
          </a:prstGeom>
          <a:solidFill>
            <a:srgbClr val="FFFFFF">
              <a:alpha val="2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2" name="Text 9">
            <a:extLst>
              <a:ext uri="{FF2B5EF4-FFF2-40B4-BE49-F238E27FC236}">
                <a16:creationId xmlns:a16="http://schemas.microsoft.com/office/drawing/2014/main" id="{85412866-D370-63EE-6C99-FAB474BE2412}"/>
              </a:ext>
            </a:extLst>
          </p:cNvPr>
          <p:cNvSpPr txBox="1"/>
          <p:nvPr/>
        </p:nvSpPr>
        <p:spPr>
          <a:xfrm>
            <a:off x="4576120" y="4724658"/>
            <a:ext cx="1644593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300" b="1" kern="0" spc="34" dirty="0">
                <a:solidFill>
                  <a:srgbClr val="FFFFFF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ASSITÊNCIA SOCIAL </a:t>
            </a:r>
            <a:endParaRPr lang="en-US" sz="1300" dirty="0"/>
          </a:p>
        </p:txBody>
      </p:sp>
      <p:pic>
        <p:nvPicPr>
          <p:cNvPr id="33" name="Image 5" descr="preencoded.png">
            <a:extLst>
              <a:ext uri="{FF2B5EF4-FFF2-40B4-BE49-F238E27FC236}">
                <a16:creationId xmlns:a16="http://schemas.microsoft.com/office/drawing/2014/main" id="{AA50D43E-1E70-87D1-D424-A5BB1158ABD2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0000"/>
          </a:blip>
          <a:srcRect t="-2029" b="-2029"/>
          <a:stretch/>
        </p:blipFill>
        <p:spPr>
          <a:xfrm>
            <a:off x="1978644" y="4705456"/>
            <a:ext cx="9144" cy="304495"/>
          </a:xfrm>
          <a:prstGeom prst="rect">
            <a:avLst/>
          </a:prstGeom>
        </p:spPr>
      </p:pic>
      <p:pic>
        <p:nvPicPr>
          <p:cNvPr id="34" name="Image 5" descr="preencoded.png">
            <a:extLst>
              <a:ext uri="{FF2B5EF4-FFF2-40B4-BE49-F238E27FC236}">
                <a16:creationId xmlns:a16="http://schemas.microsoft.com/office/drawing/2014/main" id="{4C7C3132-1CC0-FE21-31E6-6F395B89C198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0000"/>
          </a:blip>
          <a:srcRect t="-2029" b="-2029"/>
          <a:stretch/>
        </p:blipFill>
        <p:spPr>
          <a:xfrm>
            <a:off x="3798375" y="4705454"/>
            <a:ext cx="9144" cy="304495"/>
          </a:xfrm>
          <a:prstGeom prst="rect">
            <a:avLst/>
          </a:prstGeom>
        </p:spPr>
      </p:pic>
      <p:pic>
        <p:nvPicPr>
          <p:cNvPr id="35" name="Image 3" descr="preencoded.png">
            <a:extLst>
              <a:ext uri="{FF2B5EF4-FFF2-40B4-BE49-F238E27FC236}">
                <a16:creationId xmlns:a16="http://schemas.microsoft.com/office/drawing/2014/main" id="{3720CE6D-29D0-A0E5-62A8-1D6F1E013DA8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-1773" r="-1773"/>
          <a:stretch/>
        </p:blipFill>
        <p:spPr>
          <a:xfrm>
            <a:off x="2348919" y="4781260"/>
            <a:ext cx="133502" cy="171907"/>
          </a:xfrm>
          <a:prstGeom prst="rect">
            <a:avLst/>
          </a:prstGeom>
        </p:spPr>
      </p:pic>
      <p:sp>
        <p:nvSpPr>
          <p:cNvPr id="37" name="Shape 6">
            <a:extLst>
              <a:ext uri="{FF2B5EF4-FFF2-40B4-BE49-F238E27FC236}">
                <a16:creationId xmlns:a16="http://schemas.microsoft.com/office/drawing/2014/main" id="{A01B11E1-41D1-C23D-2D62-0A2DA7F72CD9}"/>
              </a:ext>
            </a:extLst>
          </p:cNvPr>
          <p:cNvSpPr/>
          <p:nvPr/>
        </p:nvSpPr>
        <p:spPr>
          <a:xfrm>
            <a:off x="695407" y="4677020"/>
            <a:ext cx="381305" cy="381305"/>
          </a:xfrm>
          <a:prstGeom prst="ellipse">
            <a:avLst/>
          </a:prstGeom>
          <a:solidFill>
            <a:srgbClr val="FFFFFF">
              <a:alpha val="2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8" name="Image 2" descr="preencoded.png">
            <a:extLst>
              <a:ext uri="{FF2B5EF4-FFF2-40B4-BE49-F238E27FC236}">
                <a16:creationId xmlns:a16="http://schemas.microsoft.com/office/drawing/2014/main" id="{9C1A3FDE-DECD-C833-0FCC-B519BA1B7ED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-1064" r="-1064"/>
          <a:stretch/>
        </p:blipFill>
        <p:spPr>
          <a:xfrm>
            <a:off x="776789" y="4781261"/>
            <a:ext cx="219456" cy="171907"/>
          </a:xfrm>
          <a:prstGeom prst="rect">
            <a:avLst/>
          </a:prstGeom>
        </p:spPr>
      </p:pic>
      <p:sp>
        <p:nvSpPr>
          <p:cNvPr id="39" name="Shape 6">
            <a:extLst>
              <a:ext uri="{FF2B5EF4-FFF2-40B4-BE49-F238E27FC236}">
                <a16:creationId xmlns:a16="http://schemas.microsoft.com/office/drawing/2014/main" id="{2FC5178B-0034-4914-3EFF-C788B9A2FF66}"/>
              </a:ext>
            </a:extLst>
          </p:cNvPr>
          <p:cNvSpPr/>
          <p:nvPr/>
        </p:nvSpPr>
        <p:spPr>
          <a:xfrm>
            <a:off x="695405" y="4170032"/>
            <a:ext cx="381305" cy="381305"/>
          </a:xfrm>
          <a:prstGeom prst="ellipse">
            <a:avLst/>
          </a:prstGeom>
          <a:solidFill>
            <a:srgbClr val="FFFFFF">
              <a:alpha val="2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1" name="Image 3" descr="preencoded.png">
            <a:extLst>
              <a:ext uri="{FF2B5EF4-FFF2-40B4-BE49-F238E27FC236}">
                <a16:creationId xmlns:a16="http://schemas.microsoft.com/office/drawing/2014/main" id="{9349951E-1F35-75E4-FC5C-084685E516D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766475" y="4234338"/>
            <a:ext cx="260806" cy="260806"/>
          </a:xfrm>
          <a:prstGeom prst="rect">
            <a:avLst/>
          </a:prstGeom>
        </p:spPr>
      </p:pic>
      <p:pic>
        <p:nvPicPr>
          <p:cNvPr id="45" name="Image 3" descr="preencoded.png">
            <a:extLst>
              <a:ext uri="{FF2B5EF4-FFF2-40B4-BE49-F238E27FC236}">
                <a16:creationId xmlns:a16="http://schemas.microsoft.com/office/drawing/2014/main" id="{D3BE7DE2-925A-5F88-20FF-CC8A39646C54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-16" r="-16"/>
          <a:stretch/>
        </p:blipFill>
        <p:spPr>
          <a:xfrm>
            <a:off x="2288691" y="4269998"/>
            <a:ext cx="272063" cy="217581"/>
          </a:xfrm>
          <a:prstGeom prst="rect">
            <a:avLst/>
          </a:prstGeom>
        </p:spPr>
      </p:pic>
      <p:pic>
        <p:nvPicPr>
          <p:cNvPr id="46" name="Image 3" descr="preencoded.png">
            <a:extLst>
              <a:ext uri="{FF2B5EF4-FFF2-40B4-BE49-F238E27FC236}">
                <a16:creationId xmlns:a16="http://schemas.microsoft.com/office/drawing/2014/main" id="{BB32BB0F-779E-EBA6-2C2E-8259B7FF485C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4192933" y="4260945"/>
            <a:ext cx="199478" cy="199478"/>
          </a:xfrm>
          <a:prstGeom prst="rect">
            <a:avLst/>
          </a:prstGeom>
        </p:spPr>
      </p:pic>
      <p:pic>
        <p:nvPicPr>
          <p:cNvPr id="47" name="Image 3" descr="preencoded.png">
            <a:extLst>
              <a:ext uri="{FF2B5EF4-FFF2-40B4-BE49-F238E27FC236}">
                <a16:creationId xmlns:a16="http://schemas.microsoft.com/office/drawing/2014/main" id="{C846E827-2A47-46A5-3858-D7989DABF152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l="-192" r="-192"/>
          <a:stretch/>
        </p:blipFill>
        <p:spPr>
          <a:xfrm>
            <a:off x="4152155" y="4766162"/>
            <a:ext cx="250305" cy="19947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E987A9-8F50-83C7-3B66-AF863F9FE2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708A7789-7A47-C0F8-99A1-086E6AEFBF52}"/>
              </a:ext>
            </a:extLst>
          </p:cNvPr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DA0E78C8-B8FC-B0CF-9889-694F0BC2E1FB}"/>
              </a:ext>
            </a:extLst>
          </p:cNvPr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B4A844C8-84E8-9436-62B8-F3C0BDE13ECD}"/>
              </a:ext>
            </a:extLst>
          </p:cNvPr>
          <p:cNvSpPr/>
          <p:nvPr/>
        </p:nvSpPr>
        <p:spPr>
          <a:xfrm>
            <a:off x="0" y="1191464"/>
            <a:ext cx="12191695" cy="19202"/>
          </a:xfrm>
          <a:prstGeom prst="rect">
            <a:avLst/>
          </a:prstGeom>
          <a:solidFill>
            <a:srgbClr val="E1E8F0"/>
          </a:solidFill>
          <a:ln w="12700">
            <a:solidFill>
              <a:srgbClr val="E1E8F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665153A1-35CD-4A10-66BE-219593D93DA0}"/>
              </a:ext>
            </a:extLst>
          </p:cNvPr>
          <p:cNvSpPr txBox="1"/>
          <p:nvPr/>
        </p:nvSpPr>
        <p:spPr>
          <a:xfrm>
            <a:off x="571500" y="75895"/>
            <a:ext cx="6353251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400" b="1" kern="0" spc="-37" dirty="0">
                <a:solidFill>
                  <a:srgbClr val="0C2D5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PROJETOS DE LEI TRANSFORMADORES</a:t>
            </a:r>
            <a:endParaRPr lang="en-US" sz="240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45512F4F-C775-7380-1E75-203EC94BD045}"/>
              </a:ext>
            </a:extLst>
          </p:cNvPr>
          <p:cNvSpPr txBox="1"/>
          <p:nvPr/>
        </p:nvSpPr>
        <p:spPr>
          <a:xfrm>
            <a:off x="571500" y="580644"/>
            <a:ext cx="6760159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5A688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Iniciativas que modernizam a saúde e protegem a vida dos brasileiros</a:t>
            </a:r>
            <a:endParaRPr lang="en-US" sz="1300" dirty="0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8A2144E8-9563-D22B-F0F5-1304899B1446}"/>
              </a:ext>
            </a:extLst>
          </p:cNvPr>
          <p:cNvSpPr txBox="1"/>
          <p:nvPr/>
        </p:nvSpPr>
        <p:spPr>
          <a:xfrm>
            <a:off x="9816998" y="812795"/>
            <a:ext cx="1804111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b="1" kern="0" spc="105" dirty="0">
                <a:solidFill>
                  <a:srgbClr val="0C2D5E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Atuação Legislativa</a:t>
            </a:r>
            <a:endParaRPr lang="en-US" sz="1000" dirty="0"/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19924B0D-A1B1-4509-E73E-FEE1EAFECD86}"/>
              </a:ext>
            </a:extLst>
          </p:cNvPr>
          <p:cNvSpPr/>
          <p:nvPr/>
        </p:nvSpPr>
        <p:spPr>
          <a:xfrm>
            <a:off x="11315700" y="1041395"/>
            <a:ext cx="75895" cy="75895"/>
          </a:xfrm>
          <a:prstGeom prst="ellipse">
            <a:avLst/>
          </a:prstGeom>
          <a:solidFill>
            <a:srgbClr val="0C2D5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>
            <a:extLst>
              <a:ext uri="{FF2B5EF4-FFF2-40B4-BE49-F238E27FC236}">
                <a16:creationId xmlns:a16="http://schemas.microsoft.com/office/drawing/2014/main" id="{BFB64FA3-1B56-9E4A-278D-68D3D91DC260}"/>
              </a:ext>
            </a:extLst>
          </p:cNvPr>
          <p:cNvSpPr/>
          <p:nvPr/>
        </p:nvSpPr>
        <p:spPr>
          <a:xfrm>
            <a:off x="11430000" y="1041395"/>
            <a:ext cx="75895" cy="75895"/>
          </a:xfrm>
          <a:prstGeom prst="ellipse">
            <a:avLst/>
          </a:prstGeom>
          <a:solidFill>
            <a:srgbClr val="0A6038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8">
            <a:extLst>
              <a:ext uri="{FF2B5EF4-FFF2-40B4-BE49-F238E27FC236}">
                <a16:creationId xmlns:a16="http://schemas.microsoft.com/office/drawing/2014/main" id="{45FD71AC-D310-643F-D4B7-5097BDB441B3}"/>
              </a:ext>
            </a:extLst>
          </p:cNvPr>
          <p:cNvSpPr/>
          <p:nvPr/>
        </p:nvSpPr>
        <p:spPr>
          <a:xfrm>
            <a:off x="11544300" y="1041395"/>
            <a:ext cx="75895" cy="75895"/>
          </a:xfrm>
          <a:prstGeom prst="ellipse">
            <a:avLst/>
          </a:prstGeom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9">
            <a:extLst>
              <a:ext uri="{FF2B5EF4-FFF2-40B4-BE49-F238E27FC236}">
                <a16:creationId xmlns:a16="http://schemas.microsoft.com/office/drawing/2014/main" id="{797DDC7B-542B-A3EF-FA3A-BA66EFEA49F2}"/>
              </a:ext>
            </a:extLst>
          </p:cNvPr>
          <p:cNvSpPr/>
          <p:nvPr/>
        </p:nvSpPr>
        <p:spPr>
          <a:xfrm>
            <a:off x="-12802" y="1228954"/>
            <a:ext cx="12191695" cy="574426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10">
            <a:extLst>
              <a:ext uri="{FF2B5EF4-FFF2-40B4-BE49-F238E27FC236}">
                <a16:creationId xmlns:a16="http://schemas.microsoft.com/office/drawing/2014/main" id="{A88768C3-7AD3-2CC7-4AE5-F119094DAC06}"/>
              </a:ext>
            </a:extLst>
          </p:cNvPr>
          <p:cNvSpPr/>
          <p:nvPr/>
        </p:nvSpPr>
        <p:spPr>
          <a:xfrm>
            <a:off x="558698" y="1353312"/>
            <a:ext cx="11013949" cy="5196778"/>
          </a:xfrm>
          <a:prstGeom prst="roundRect">
            <a:avLst>
              <a:gd name="adj" fmla="val 1604"/>
            </a:avLst>
          </a:prstGeom>
          <a:solidFill>
            <a:srgbClr val="FFFFFF"/>
          </a:solidFill>
          <a:ln/>
          <a:effectLst>
            <a:outerShdw blurRad="63500" dist="38100" dir="162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13" name="Shape 11">
            <a:extLst>
              <a:ext uri="{FF2B5EF4-FFF2-40B4-BE49-F238E27FC236}">
                <a16:creationId xmlns:a16="http://schemas.microsoft.com/office/drawing/2014/main" id="{CD86D50C-16BE-4FD3-B27D-DBE38AC7CDE9}"/>
              </a:ext>
            </a:extLst>
          </p:cNvPr>
          <p:cNvSpPr/>
          <p:nvPr/>
        </p:nvSpPr>
        <p:spPr>
          <a:xfrm>
            <a:off x="526425" y="1353312"/>
            <a:ext cx="11091027" cy="82296"/>
          </a:xfrm>
          <a:prstGeom prst="roundRect">
            <a:avLst>
              <a:gd name="adj" fmla="val 71073"/>
            </a:avLst>
          </a:prstGeom>
          <a:solidFill>
            <a:schemeClr val="accent6">
              <a:lumMod val="75000"/>
            </a:schemeClr>
          </a:solidFill>
          <a:ln w="12700">
            <a:solidFill>
              <a:srgbClr val="0C2D5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4" name="Image 0" descr="preencoded.png">
            <a:extLst>
              <a:ext uri="{FF2B5EF4-FFF2-40B4-BE49-F238E27FC236}">
                <a16:creationId xmlns:a16="http://schemas.microsoft.com/office/drawing/2014/main" id="{AE86957C-2A99-647F-01F1-5E19FCA1557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"/>
          </a:blip>
          <a:srcRect t="-19" b="-19"/>
          <a:stretch/>
        </p:blipFill>
        <p:spPr>
          <a:xfrm>
            <a:off x="10426903" y="5549386"/>
            <a:ext cx="1190549" cy="952805"/>
          </a:xfrm>
          <a:prstGeom prst="rect">
            <a:avLst/>
          </a:prstGeom>
        </p:spPr>
      </p:pic>
      <p:sp>
        <p:nvSpPr>
          <p:cNvPr id="15" name="Shape 12">
            <a:extLst>
              <a:ext uri="{FF2B5EF4-FFF2-40B4-BE49-F238E27FC236}">
                <a16:creationId xmlns:a16="http://schemas.microsoft.com/office/drawing/2014/main" id="{7CAFACB0-AEAD-63F3-7AE3-2D240530DA17}"/>
              </a:ext>
            </a:extLst>
          </p:cNvPr>
          <p:cNvSpPr/>
          <p:nvPr/>
        </p:nvSpPr>
        <p:spPr>
          <a:xfrm>
            <a:off x="796442" y="1648663"/>
            <a:ext cx="476402" cy="476402"/>
          </a:xfrm>
          <a:prstGeom prst="roundRect">
            <a:avLst>
              <a:gd name="adj" fmla="val 38388"/>
            </a:avLst>
          </a:prstGeom>
          <a:solidFill>
            <a:srgbClr val="0C2D5E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3">
            <a:extLst>
              <a:ext uri="{FF2B5EF4-FFF2-40B4-BE49-F238E27FC236}">
                <a16:creationId xmlns:a16="http://schemas.microsoft.com/office/drawing/2014/main" id="{C76125F0-9EB1-15A0-3383-7B7EC44DA263}"/>
              </a:ext>
            </a:extLst>
          </p:cNvPr>
          <p:cNvSpPr txBox="1"/>
          <p:nvPr/>
        </p:nvSpPr>
        <p:spPr>
          <a:xfrm>
            <a:off x="1415490" y="1648662"/>
            <a:ext cx="9764574" cy="3529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just"/>
            <a:r>
              <a:rPr lang="pt-BR" sz="3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Dia Nacional da Diálise</a:t>
            </a:r>
          </a:p>
        </p:txBody>
      </p:sp>
      <p:sp>
        <p:nvSpPr>
          <p:cNvPr id="20" name="Shape 16">
            <a:extLst>
              <a:ext uri="{FF2B5EF4-FFF2-40B4-BE49-F238E27FC236}">
                <a16:creationId xmlns:a16="http://schemas.microsoft.com/office/drawing/2014/main" id="{F90E0329-490B-3380-E8F8-5937B3CABB37}"/>
              </a:ext>
            </a:extLst>
          </p:cNvPr>
          <p:cNvSpPr/>
          <p:nvPr/>
        </p:nvSpPr>
        <p:spPr>
          <a:xfrm>
            <a:off x="796442" y="3902050"/>
            <a:ext cx="4934102" cy="9144"/>
          </a:xfrm>
          <a:prstGeom prst="rect">
            <a:avLst/>
          </a:prstGeom>
          <a:ln w="12700">
            <a:solidFill>
              <a:srgbClr val="F4F7F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BA013817-7798-0E1B-9DC2-986F7C1BA5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442" y="5770890"/>
            <a:ext cx="1812509" cy="420899"/>
          </a:xfrm>
          <a:prstGeom prst="rect">
            <a:avLst/>
          </a:prstGeom>
        </p:spPr>
      </p:pic>
      <p:sp>
        <p:nvSpPr>
          <p:cNvPr id="22" name="Text 17">
            <a:extLst>
              <a:ext uri="{FF2B5EF4-FFF2-40B4-BE49-F238E27FC236}">
                <a16:creationId xmlns:a16="http://schemas.microsoft.com/office/drawing/2014/main" id="{61ED39CE-E674-66B1-A8CC-36F0A578A128}"/>
              </a:ext>
            </a:extLst>
          </p:cNvPr>
          <p:cNvSpPr/>
          <p:nvPr/>
        </p:nvSpPr>
        <p:spPr>
          <a:xfrm>
            <a:off x="1166593" y="5851955"/>
            <a:ext cx="1190548" cy="25146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kern="0" spc="38" dirty="0">
                <a:solidFill>
                  <a:srgbClr val="0D4A27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APROVADO</a:t>
            </a:r>
            <a:endParaRPr lang="en-US" sz="1400" dirty="0"/>
          </a:p>
        </p:txBody>
      </p:sp>
      <p:pic>
        <p:nvPicPr>
          <p:cNvPr id="23" name="Image 3" descr="preencoded.png">
            <a:extLst>
              <a:ext uri="{FF2B5EF4-FFF2-40B4-BE49-F238E27FC236}">
                <a16:creationId xmlns:a16="http://schemas.microsoft.com/office/drawing/2014/main" id="{DDE44FF9-4F18-6286-C1E8-7277991D078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-4000" r="-4000"/>
          <a:stretch/>
        </p:blipFill>
        <p:spPr>
          <a:xfrm>
            <a:off x="922666" y="5947429"/>
            <a:ext cx="123444" cy="114300"/>
          </a:xfrm>
          <a:prstGeom prst="rect">
            <a:avLst/>
          </a:prstGeom>
        </p:spPr>
      </p:pic>
      <p:sp>
        <p:nvSpPr>
          <p:cNvPr id="24" name="Text 18">
            <a:extLst>
              <a:ext uri="{FF2B5EF4-FFF2-40B4-BE49-F238E27FC236}">
                <a16:creationId xmlns:a16="http://schemas.microsoft.com/office/drawing/2014/main" id="{38A7030E-3A55-73FF-9B99-AC3839E2488B}"/>
              </a:ext>
            </a:extLst>
          </p:cNvPr>
          <p:cNvSpPr txBox="1"/>
          <p:nvPr/>
        </p:nvSpPr>
        <p:spPr>
          <a:xfrm>
            <a:off x="1397201" y="2163588"/>
            <a:ext cx="7192062" cy="40983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200" b="1" dirty="0">
                <a:solidFill>
                  <a:srgbClr val="5A688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Autor</a:t>
            </a:r>
            <a:r>
              <a:rPr lang="en-US" sz="2000" b="1" dirty="0">
                <a:solidFill>
                  <a:srgbClr val="5A688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b="1" dirty="0">
                <a:solidFill>
                  <a:srgbClr val="5A688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- </a:t>
            </a:r>
            <a:r>
              <a:rPr lang="pt-BR" sz="2400" b="1" dirty="0">
                <a:solidFill>
                  <a:srgbClr val="5A6880"/>
                </a:solidFill>
                <a:latin typeface="Montserrat" pitchFamily="34" charset="0"/>
              </a:rPr>
              <a:t>PL 1.211/2020 – Lei 14.650/2023 </a:t>
            </a:r>
            <a:endParaRPr lang="en-US" sz="2400" b="1" dirty="0">
              <a:solidFill>
                <a:srgbClr val="5A6880"/>
              </a:solidFill>
              <a:latin typeface="Montserrat" pitchFamily="34" charset="0"/>
            </a:endParaRPr>
          </a:p>
        </p:txBody>
      </p:sp>
      <p:sp>
        <p:nvSpPr>
          <p:cNvPr id="33" name="Shape 25">
            <a:extLst>
              <a:ext uri="{FF2B5EF4-FFF2-40B4-BE49-F238E27FC236}">
                <a16:creationId xmlns:a16="http://schemas.microsoft.com/office/drawing/2014/main" id="{1281F119-2C23-8E88-D2DE-9A8331FA0B6B}"/>
              </a:ext>
            </a:extLst>
          </p:cNvPr>
          <p:cNvSpPr/>
          <p:nvPr/>
        </p:nvSpPr>
        <p:spPr>
          <a:xfrm>
            <a:off x="6435547" y="3902050"/>
            <a:ext cx="4943246" cy="9144"/>
          </a:xfrm>
          <a:prstGeom prst="rect">
            <a:avLst/>
          </a:prstGeom>
          <a:ln w="12700">
            <a:solidFill>
              <a:srgbClr val="F4F7F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70" name="Image 7" descr="preencoded.png">
            <a:extLst>
              <a:ext uri="{FF2B5EF4-FFF2-40B4-BE49-F238E27FC236}">
                <a16:creationId xmlns:a16="http://schemas.microsoft.com/office/drawing/2014/main" id="{F54F7263-653D-683B-915C-F2A12D4AEB6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0005821" y="-450799"/>
            <a:ext cx="1679753" cy="1679753"/>
          </a:xfrm>
          <a:prstGeom prst="rect">
            <a:avLst/>
          </a:prstGeom>
        </p:spPr>
      </p:pic>
      <p:sp>
        <p:nvSpPr>
          <p:cNvPr id="64" name="Text 15">
            <a:extLst>
              <a:ext uri="{FF2B5EF4-FFF2-40B4-BE49-F238E27FC236}">
                <a16:creationId xmlns:a16="http://schemas.microsoft.com/office/drawing/2014/main" id="{F909B4C8-1566-3E42-7104-C55AF149EAA0}"/>
              </a:ext>
            </a:extLst>
          </p:cNvPr>
          <p:cNvSpPr txBox="1"/>
          <p:nvPr/>
        </p:nvSpPr>
        <p:spPr>
          <a:xfrm>
            <a:off x="723447" y="4345926"/>
            <a:ext cx="9496317" cy="8770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/>
            <a:r>
              <a:rPr lang="pt-BR" sz="1600" dirty="0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o Brasil possui cerca de 130 mil pacientes com doença renal crônica, muitos dos quais necessitam, em estágios avançados, de tratamentos dialíticos desgastantes e de alto risco. A criação do Dia Nacional da Diálise busca ampliar a conscientização sobre a prevenção, o tratamento adequado e a valorização das ações de cuidado às pessoas com doença renal crônica.</a:t>
            </a:r>
          </a:p>
        </p:txBody>
      </p:sp>
      <p:sp>
        <p:nvSpPr>
          <p:cNvPr id="72" name="Text 18">
            <a:extLst>
              <a:ext uri="{FF2B5EF4-FFF2-40B4-BE49-F238E27FC236}">
                <a16:creationId xmlns:a16="http://schemas.microsoft.com/office/drawing/2014/main" id="{6D60600E-48C4-A11E-7DF4-436ACAAA91E6}"/>
              </a:ext>
            </a:extLst>
          </p:cNvPr>
          <p:cNvSpPr txBox="1"/>
          <p:nvPr/>
        </p:nvSpPr>
        <p:spPr>
          <a:xfrm>
            <a:off x="725040" y="3997010"/>
            <a:ext cx="1507172" cy="1740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b="1" dirty="0" err="1">
                <a:solidFill>
                  <a:srgbClr val="5A6880"/>
                </a:solidFill>
                <a:latin typeface="Montserrat" pitchFamily="34" charset="0"/>
              </a:rPr>
              <a:t>Justificativa</a:t>
            </a:r>
            <a:endParaRPr lang="en-US" sz="1600" dirty="0"/>
          </a:p>
        </p:txBody>
      </p:sp>
      <p:pic>
        <p:nvPicPr>
          <p:cNvPr id="25" name="Image 13" descr="preencoded.png">
            <a:extLst>
              <a:ext uri="{FF2B5EF4-FFF2-40B4-BE49-F238E27FC236}">
                <a16:creationId xmlns:a16="http://schemas.microsoft.com/office/drawing/2014/main" id="{5A99B25C-92E1-0E9C-0EC5-FE724E828AE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-45" b="-45"/>
          <a:stretch/>
        </p:blipFill>
        <p:spPr>
          <a:xfrm>
            <a:off x="900379" y="1749552"/>
            <a:ext cx="256946" cy="228600"/>
          </a:xfrm>
          <a:prstGeom prst="rect">
            <a:avLst/>
          </a:prstGeom>
        </p:spPr>
      </p:pic>
      <p:sp>
        <p:nvSpPr>
          <p:cNvPr id="26" name="Text 15">
            <a:extLst>
              <a:ext uri="{FF2B5EF4-FFF2-40B4-BE49-F238E27FC236}">
                <a16:creationId xmlns:a16="http://schemas.microsoft.com/office/drawing/2014/main" id="{CA94BF50-735A-CD2F-8428-3C44068D493F}"/>
              </a:ext>
            </a:extLst>
          </p:cNvPr>
          <p:cNvSpPr txBox="1"/>
          <p:nvPr/>
        </p:nvSpPr>
        <p:spPr>
          <a:xfrm>
            <a:off x="758037" y="2994722"/>
            <a:ext cx="9461728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/>
            <a:r>
              <a:rPr lang="en-US" sz="1600" dirty="0" err="1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Cria</a:t>
            </a:r>
            <a:r>
              <a:rPr lang="en-US" sz="1600" dirty="0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</a:t>
            </a:r>
            <a:r>
              <a:rPr lang="en-US" sz="1600" dirty="0" err="1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uma</a:t>
            </a:r>
            <a:r>
              <a:rPr lang="en-US" sz="1600" dirty="0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data </a:t>
            </a:r>
            <a:r>
              <a:rPr lang="en-US" sz="1600" dirty="0" err="1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nacional</a:t>
            </a:r>
            <a:r>
              <a:rPr lang="en-US" sz="1600" dirty="0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para </a:t>
            </a:r>
            <a:r>
              <a:rPr lang="en-US" sz="1600" dirty="0" err="1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ampliar</a:t>
            </a:r>
            <a:r>
              <a:rPr lang="en-US" sz="1600" dirty="0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a </a:t>
            </a:r>
            <a:r>
              <a:rPr lang="en-US" sz="1600" dirty="0" err="1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conscientização</a:t>
            </a:r>
            <a:r>
              <a:rPr lang="en-US" sz="1600" dirty="0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</a:t>
            </a:r>
            <a:r>
              <a:rPr lang="en-US" sz="1600" dirty="0" err="1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sobre</a:t>
            </a:r>
            <a:r>
              <a:rPr lang="en-US" sz="1600" dirty="0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a </a:t>
            </a:r>
            <a:r>
              <a:rPr lang="en-US" sz="1600" dirty="0" err="1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prevenção</a:t>
            </a:r>
            <a:r>
              <a:rPr lang="en-US" sz="1600" dirty="0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da </a:t>
            </a:r>
            <a:r>
              <a:rPr lang="en-US" sz="1600" dirty="0" err="1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doença</a:t>
            </a:r>
            <a:r>
              <a:rPr lang="en-US" sz="1600" dirty="0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renal </a:t>
            </a:r>
            <a:r>
              <a:rPr lang="en-US" sz="1600" dirty="0" err="1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crônica</a:t>
            </a:r>
            <a:r>
              <a:rPr lang="en-US" sz="1600" dirty="0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e </a:t>
            </a:r>
            <a:r>
              <a:rPr lang="en-US" sz="1600" dirty="0" err="1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valorizar</a:t>
            </a:r>
            <a:r>
              <a:rPr lang="en-US" sz="1600" dirty="0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as </a:t>
            </a:r>
            <a:r>
              <a:rPr lang="en-US" sz="1600" dirty="0" err="1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ações</a:t>
            </a:r>
            <a:r>
              <a:rPr lang="en-US" sz="1600" dirty="0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de </a:t>
            </a:r>
            <a:r>
              <a:rPr lang="en-US" sz="1600" dirty="0" err="1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cuidado</a:t>
            </a:r>
            <a:r>
              <a:rPr lang="en-US" sz="1600" dirty="0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e </a:t>
            </a:r>
            <a:r>
              <a:rPr lang="en-US" sz="1600" dirty="0" err="1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tratamento</a:t>
            </a:r>
            <a:r>
              <a:rPr lang="en-US" sz="1600" dirty="0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</a:t>
            </a:r>
            <a:r>
              <a:rPr lang="en-US" sz="1600" dirty="0" err="1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dialítico</a:t>
            </a:r>
            <a:r>
              <a:rPr lang="en-US" sz="1600" dirty="0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no </a:t>
            </a:r>
            <a:r>
              <a:rPr lang="en-US" sz="1600" dirty="0" err="1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país</a:t>
            </a:r>
            <a:r>
              <a:rPr lang="en-US" sz="1600" dirty="0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.</a:t>
            </a:r>
            <a:r>
              <a:rPr lang="en-US" sz="1600" dirty="0"/>
              <a:t> </a:t>
            </a:r>
            <a:r>
              <a:rPr lang="pt-BR" sz="1600" dirty="0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Comemorado na última quinta-feira do mês de agosto.</a:t>
            </a:r>
          </a:p>
        </p:txBody>
      </p:sp>
    </p:spTree>
    <p:extLst>
      <p:ext uri="{BB962C8B-B14F-4D97-AF65-F5344CB8AC3E}">
        <p14:creationId xmlns:p14="http://schemas.microsoft.com/office/powerpoint/2010/main" val="1352656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A10023-2401-1329-1217-2BD2A7415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F192CF41-B82C-606A-D917-F143739E93CB}"/>
              </a:ext>
            </a:extLst>
          </p:cNvPr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0D92645A-F472-DB12-3132-F930A7840880}"/>
              </a:ext>
            </a:extLst>
          </p:cNvPr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1F4EF1DA-EE65-E64B-BBC5-436095B48C78}"/>
              </a:ext>
            </a:extLst>
          </p:cNvPr>
          <p:cNvSpPr/>
          <p:nvPr/>
        </p:nvSpPr>
        <p:spPr>
          <a:xfrm>
            <a:off x="0" y="1191464"/>
            <a:ext cx="12191695" cy="19202"/>
          </a:xfrm>
          <a:prstGeom prst="rect">
            <a:avLst/>
          </a:prstGeom>
          <a:solidFill>
            <a:srgbClr val="E1E8F0"/>
          </a:solidFill>
          <a:ln w="12700">
            <a:solidFill>
              <a:srgbClr val="E1E8F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DEDA4401-3953-284F-4BD5-8FEF9257486E}"/>
              </a:ext>
            </a:extLst>
          </p:cNvPr>
          <p:cNvSpPr txBox="1"/>
          <p:nvPr/>
        </p:nvSpPr>
        <p:spPr>
          <a:xfrm>
            <a:off x="571500" y="75895"/>
            <a:ext cx="6353251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400" b="1" kern="0" spc="-37" dirty="0">
                <a:solidFill>
                  <a:srgbClr val="0C2D5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PROJETOS DE LEI TRANSFORMADORES</a:t>
            </a:r>
            <a:endParaRPr lang="en-US" sz="240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D4D47980-4C61-BAC2-A49E-B8D31D0BCC2C}"/>
              </a:ext>
            </a:extLst>
          </p:cNvPr>
          <p:cNvSpPr txBox="1"/>
          <p:nvPr/>
        </p:nvSpPr>
        <p:spPr>
          <a:xfrm>
            <a:off x="571500" y="580644"/>
            <a:ext cx="6760159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5A688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Iniciativas que modernizam a saúde e protegem a vida dos brasileiros</a:t>
            </a:r>
            <a:endParaRPr lang="en-US" sz="1300" dirty="0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24404E64-1080-2720-B3DB-6615189AADDF}"/>
              </a:ext>
            </a:extLst>
          </p:cNvPr>
          <p:cNvSpPr txBox="1"/>
          <p:nvPr/>
        </p:nvSpPr>
        <p:spPr>
          <a:xfrm>
            <a:off x="9816998" y="812795"/>
            <a:ext cx="1804111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b="1" kern="0" spc="105" dirty="0">
                <a:solidFill>
                  <a:srgbClr val="0C2D5E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Atuação Legislativa</a:t>
            </a:r>
            <a:endParaRPr lang="en-US" sz="1000" dirty="0"/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22820635-0CC7-156A-9C32-1042D52CB3F4}"/>
              </a:ext>
            </a:extLst>
          </p:cNvPr>
          <p:cNvSpPr/>
          <p:nvPr/>
        </p:nvSpPr>
        <p:spPr>
          <a:xfrm>
            <a:off x="11315700" y="1041395"/>
            <a:ext cx="75895" cy="75895"/>
          </a:xfrm>
          <a:prstGeom prst="ellipse">
            <a:avLst/>
          </a:prstGeom>
          <a:solidFill>
            <a:srgbClr val="0C2D5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>
            <a:extLst>
              <a:ext uri="{FF2B5EF4-FFF2-40B4-BE49-F238E27FC236}">
                <a16:creationId xmlns:a16="http://schemas.microsoft.com/office/drawing/2014/main" id="{48B54FBB-F4E8-0FBB-39BA-4FA8D1FD51CB}"/>
              </a:ext>
            </a:extLst>
          </p:cNvPr>
          <p:cNvSpPr/>
          <p:nvPr/>
        </p:nvSpPr>
        <p:spPr>
          <a:xfrm>
            <a:off x="11430000" y="1041395"/>
            <a:ext cx="75895" cy="75895"/>
          </a:xfrm>
          <a:prstGeom prst="ellipse">
            <a:avLst/>
          </a:prstGeom>
          <a:solidFill>
            <a:srgbClr val="0A6038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8">
            <a:extLst>
              <a:ext uri="{FF2B5EF4-FFF2-40B4-BE49-F238E27FC236}">
                <a16:creationId xmlns:a16="http://schemas.microsoft.com/office/drawing/2014/main" id="{BB6D66CB-BD32-F44C-F390-8E362649C9BE}"/>
              </a:ext>
            </a:extLst>
          </p:cNvPr>
          <p:cNvSpPr/>
          <p:nvPr/>
        </p:nvSpPr>
        <p:spPr>
          <a:xfrm>
            <a:off x="11544300" y="1041395"/>
            <a:ext cx="75895" cy="75895"/>
          </a:xfrm>
          <a:prstGeom prst="ellipse">
            <a:avLst/>
          </a:prstGeom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9">
            <a:extLst>
              <a:ext uri="{FF2B5EF4-FFF2-40B4-BE49-F238E27FC236}">
                <a16:creationId xmlns:a16="http://schemas.microsoft.com/office/drawing/2014/main" id="{7617A89F-4B1C-F510-BBBF-F409F38B895F}"/>
              </a:ext>
            </a:extLst>
          </p:cNvPr>
          <p:cNvSpPr/>
          <p:nvPr/>
        </p:nvSpPr>
        <p:spPr>
          <a:xfrm>
            <a:off x="-12802" y="1228954"/>
            <a:ext cx="12191695" cy="574426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10">
            <a:extLst>
              <a:ext uri="{FF2B5EF4-FFF2-40B4-BE49-F238E27FC236}">
                <a16:creationId xmlns:a16="http://schemas.microsoft.com/office/drawing/2014/main" id="{36ED45CA-3114-372C-5231-379A9C50B9C7}"/>
              </a:ext>
            </a:extLst>
          </p:cNvPr>
          <p:cNvSpPr/>
          <p:nvPr/>
        </p:nvSpPr>
        <p:spPr>
          <a:xfrm>
            <a:off x="558698" y="1353312"/>
            <a:ext cx="11013949" cy="5196778"/>
          </a:xfrm>
          <a:prstGeom prst="roundRect">
            <a:avLst>
              <a:gd name="adj" fmla="val 1604"/>
            </a:avLst>
          </a:prstGeom>
          <a:solidFill>
            <a:srgbClr val="FFFFFF"/>
          </a:solidFill>
          <a:ln/>
          <a:effectLst>
            <a:outerShdw blurRad="63500" dist="38100" dir="162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13" name="Shape 11">
            <a:extLst>
              <a:ext uri="{FF2B5EF4-FFF2-40B4-BE49-F238E27FC236}">
                <a16:creationId xmlns:a16="http://schemas.microsoft.com/office/drawing/2014/main" id="{D74BDB00-67D3-591A-A5E4-9C9545E8608B}"/>
              </a:ext>
            </a:extLst>
          </p:cNvPr>
          <p:cNvSpPr/>
          <p:nvPr/>
        </p:nvSpPr>
        <p:spPr>
          <a:xfrm>
            <a:off x="526425" y="1353312"/>
            <a:ext cx="11091027" cy="82296"/>
          </a:xfrm>
          <a:prstGeom prst="roundRect">
            <a:avLst>
              <a:gd name="adj" fmla="val 71073"/>
            </a:avLst>
          </a:prstGeom>
          <a:solidFill>
            <a:schemeClr val="accent2">
              <a:lumMod val="75000"/>
            </a:schemeClr>
          </a:solidFill>
          <a:ln w="12700">
            <a:solidFill>
              <a:srgbClr val="0C2D5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4" name="Image 0" descr="preencoded.png">
            <a:extLst>
              <a:ext uri="{FF2B5EF4-FFF2-40B4-BE49-F238E27FC236}">
                <a16:creationId xmlns:a16="http://schemas.microsoft.com/office/drawing/2014/main" id="{7A31CFB8-92AE-0431-9721-6BC2AEBF3A5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"/>
          </a:blip>
          <a:srcRect t="-19" b="-19"/>
          <a:stretch/>
        </p:blipFill>
        <p:spPr>
          <a:xfrm>
            <a:off x="10426903" y="5549386"/>
            <a:ext cx="1190549" cy="952805"/>
          </a:xfrm>
          <a:prstGeom prst="rect">
            <a:avLst/>
          </a:prstGeom>
        </p:spPr>
      </p:pic>
      <p:sp>
        <p:nvSpPr>
          <p:cNvPr id="15" name="Shape 12">
            <a:extLst>
              <a:ext uri="{FF2B5EF4-FFF2-40B4-BE49-F238E27FC236}">
                <a16:creationId xmlns:a16="http://schemas.microsoft.com/office/drawing/2014/main" id="{59F6FDD5-4679-3B70-6B82-7AA518F6418F}"/>
              </a:ext>
            </a:extLst>
          </p:cNvPr>
          <p:cNvSpPr/>
          <p:nvPr/>
        </p:nvSpPr>
        <p:spPr>
          <a:xfrm>
            <a:off x="796442" y="1648663"/>
            <a:ext cx="476402" cy="476402"/>
          </a:xfrm>
          <a:prstGeom prst="roundRect">
            <a:avLst>
              <a:gd name="adj" fmla="val 38388"/>
            </a:avLst>
          </a:prstGeom>
          <a:solidFill>
            <a:srgbClr val="0C2D5E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3">
            <a:extLst>
              <a:ext uri="{FF2B5EF4-FFF2-40B4-BE49-F238E27FC236}">
                <a16:creationId xmlns:a16="http://schemas.microsoft.com/office/drawing/2014/main" id="{19656ADE-5D86-1196-0016-4BB847F90AC1}"/>
              </a:ext>
            </a:extLst>
          </p:cNvPr>
          <p:cNvSpPr txBox="1"/>
          <p:nvPr/>
        </p:nvSpPr>
        <p:spPr>
          <a:xfrm>
            <a:off x="1415490" y="1648662"/>
            <a:ext cx="9764574" cy="3529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just"/>
            <a:r>
              <a:rPr lang="pt-BR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Possibilidade de saque do FGTS em período de seca</a:t>
            </a:r>
          </a:p>
        </p:txBody>
      </p:sp>
      <p:sp>
        <p:nvSpPr>
          <p:cNvPr id="20" name="Shape 16">
            <a:extLst>
              <a:ext uri="{FF2B5EF4-FFF2-40B4-BE49-F238E27FC236}">
                <a16:creationId xmlns:a16="http://schemas.microsoft.com/office/drawing/2014/main" id="{64D6CE38-AB56-B065-D555-D5FF99BE54D7}"/>
              </a:ext>
            </a:extLst>
          </p:cNvPr>
          <p:cNvSpPr/>
          <p:nvPr/>
        </p:nvSpPr>
        <p:spPr>
          <a:xfrm>
            <a:off x="796442" y="3853282"/>
            <a:ext cx="4934102" cy="9144"/>
          </a:xfrm>
          <a:prstGeom prst="rect">
            <a:avLst/>
          </a:prstGeom>
          <a:ln w="12700">
            <a:solidFill>
              <a:srgbClr val="F4F7F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 18">
            <a:extLst>
              <a:ext uri="{FF2B5EF4-FFF2-40B4-BE49-F238E27FC236}">
                <a16:creationId xmlns:a16="http://schemas.microsoft.com/office/drawing/2014/main" id="{C04FE33E-0B1A-9A8E-7FC0-0C54C70F0820}"/>
              </a:ext>
            </a:extLst>
          </p:cNvPr>
          <p:cNvSpPr txBox="1"/>
          <p:nvPr/>
        </p:nvSpPr>
        <p:spPr>
          <a:xfrm>
            <a:off x="1397201" y="2187972"/>
            <a:ext cx="7192062" cy="40983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200" b="1" dirty="0">
                <a:solidFill>
                  <a:srgbClr val="5A688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Autor</a:t>
            </a:r>
            <a:r>
              <a:rPr lang="en-US" sz="2400" b="1" dirty="0">
                <a:solidFill>
                  <a:srgbClr val="5A688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b="1" dirty="0">
                <a:solidFill>
                  <a:srgbClr val="5A688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- </a:t>
            </a:r>
            <a:r>
              <a:rPr lang="pt-BR" sz="2400" b="1" dirty="0">
                <a:solidFill>
                  <a:srgbClr val="5A6880"/>
                </a:solidFill>
                <a:latin typeface="Montserrat" pitchFamily="34" charset="0"/>
              </a:rPr>
              <a:t>PL 774/2022 </a:t>
            </a:r>
            <a:endParaRPr lang="en-US" sz="2400" b="1" dirty="0">
              <a:solidFill>
                <a:srgbClr val="5A6880"/>
              </a:solidFill>
              <a:latin typeface="Montserrat" pitchFamily="34" charset="0"/>
            </a:endParaRPr>
          </a:p>
        </p:txBody>
      </p:sp>
      <p:sp>
        <p:nvSpPr>
          <p:cNvPr id="33" name="Shape 25">
            <a:extLst>
              <a:ext uri="{FF2B5EF4-FFF2-40B4-BE49-F238E27FC236}">
                <a16:creationId xmlns:a16="http://schemas.microsoft.com/office/drawing/2014/main" id="{BA8BD41E-0B16-578B-D1DD-E75A4DB7066F}"/>
              </a:ext>
            </a:extLst>
          </p:cNvPr>
          <p:cNvSpPr/>
          <p:nvPr/>
        </p:nvSpPr>
        <p:spPr>
          <a:xfrm>
            <a:off x="6435547" y="3865474"/>
            <a:ext cx="4943246" cy="9144"/>
          </a:xfrm>
          <a:prstGeom prst="rect">
            <a:avLst/>
          </a:prstGeom>
          <a:ln w="12700">
            <a:solidFill>
              <a:srgbClr val="F4F7F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70" name="Image 7" descr="preencoded.png">
            <a:extLst>
              <a:ext uri="{FF2B5EF4-FFF2-40B4-BE49-F238E27FC236}">
                <a16:creationId xmlns:a16="http://schemas.microsoft.com/office/drawing/2014/main" id="{72C8002C-769F-EBD5-DE66-C643DDA9E5F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005821" y="-450799"/>
            <a:ext cx="1679753" cy="1679753"/>
          </a:xfrm>
          <a:prstGeom prst="rect">
            <a:avLst/>
          </a:prstGeom>
        </p:spPr>
      </p:pic>
      <p:sp>
        <p:nvSpPr>
          <p:cNvPr id="64" name="Text 15">
            <a:extLst>
              <a:ext uri="{FF2B5EF4-FFF2-40B4-BE49-F238E27FC236}">
                <a16:creationId xmlns:a16="http://schemas.microsoft.com/office/drawing/2014/main" id="{701C32EC-107D-BEF3-D7AA-6096998C5315}"/>
              </a:ext>
            </a:extLst>
          </p:cNvPr>
          <p:cNvSpPr txBox="1"/>
          <p:nvPr/>
        </p:nvSpPr>
        <p:spPr>
          <a:xfrm>
            <a:off x="723447" y="4297158"/>
            <a:ext cx="9496317" cy="8770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/>
            <a:r>
              <a:rPr lang="pt-BR" sz="1600" dirty="0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O projeto foi a pensado ao PL 2.541/2015 contempla o saque do FGTS em caso de desastres naturais de eventos extremos, mas exclui a estiagem apesar dos seus graves impactos sociais e econômicos. A proposta do PL 774/2022, busca incluir a estiagem entre as hipóteses que autorizam o saque do FGTS, garantindo apoio financeiro aos trabalhadores atingidos e ampliando a proteção social prevista na legislação.</a:t>
            </a:r>
          </a:p>
        </p:txBody>
      </p:sp>
      <p:sp>
        <p:nvSpPr>
          <p:cNvPr id="72" name="Text 18">
            <a:extLst>
              <a:ext uri="{FF2B5EF4-FFF2-40B4-BE49-F238E27FC236}">
                <a16:creationId xmlns:a16="http://schemas.microsoft.com/office/drawing/2014/main" id="{3D32F511-65CF-EDF3-2F24-3FE8A4FE48C3}"/>
              </a:ext>
            </a:extLst>
          </p:cNvPr>
          <p:cNvSpPr txBox="1"/>
          <p:nvPr/>
        </p:nvSpPr>
        <p:spPr>
          <a:xfrm>
            <a:off x="725040" y="3948242"/>
            <a:ext cx="1507172" cy="1740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b="1" dirty="0" err="1">
                <a:solidFill>
                  <a:srgbClr val="5A6880"/>
                </a:solidFill>
                <a:latin typeface="Montserrat" pitchFamily="34" charset="0"/>
              </a:rPr>
              <a:t>Justificativa</a:t>
            </a:r>
            <a:endParaRPr lang="en-US" sz="1600" dirty="0"/>
          </a:p>
        </p:txBody>
      </p:sp>
      <p:sp>
        <p:nvSpPr>
          <p:cNvPr id="19" name="Text 15">
            <a:extLst>
              <a:ext uri="{FF2B5EF4-FFF2-40B4-BE49-F238E27FC236}">
                <a16:creationId xmlns:a16="http://schemas.microsoft.com/office/drawing/2014/main" id="{5DB3D4A1-EB2C-4563-363D-ACE7DFF96E65}"/>
              </a:ext>
            </a:extLst>
          </p:cNvPr>
          <p:cNvSpPr txBox="1"/>
          <p:nvPr/>
        </p:nvSpPr>
        <p:spPr>
          <a:xfrm>
            <a:off x="758037" y="3019106"/>
            <a:ext cx="9461728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/>
            <a:r>
              <a:rPr lang="pt-BR" sz="1600" dirty="0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O projeto está na Comissão de Trabalho, aguardando designação de relator.</a:t>
            </a:r>
          </a:p>
        </p:txBody>
      </p:sp>
      <p:pic>
        <p:nvPicPr>
          <p:cNvPr id="26" name="Graphic 25" descr="Handshake with solid fill">
            <a:extLst>
              <a:ext uri="{FF2B5EF4-FFF2-40B4-BE49-F238E27FC236}">
                <a16:creationId xmlns:a16="http://schemas.microsoft.com/office/drawing/2014/main" id="{7FB1571C-1422-D17E-322B-194AEF88DB8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0931" y="1661465"/>
            <a:ext cx="509540" cy="50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205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72927D-24E6-A025-113B-8DFE29CCB7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CC66891F-07A0-2402-9718-8650D5334F14}"/>
              </a:ext>
            </a:extLst>
          </p:cNvPr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866C01C3-0DB7-7B90-0A11-6E5AC0D4496F}"/>
              </a:ext>
            </a:extLst>
          </p:cNvPr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A87EB61E-E243-205D-DA82-2D55D0000B4A}"/>
              </a:ext>
            </a:extLst>
          </p:cNvPr>
          <p:cNvSpPr/>
          <p:nvPr/>
        </p:nvSpPr>
        <p:spPr>
          <a:xfrm>
            <a:off x="0" y="1191464"/>
            <a:ext cx="12191695" cy="19202"/>
          </a:xfrm>
          <a:prstGeom prst="rect">
            <a:avLst/>
          </a:prstGeom>
          <a:solidFill>
            <a:srgbClr val="E1E8F0"/>
          </a:solidFill>
          <a:ln w="12700">
            <a:solidFill>
              <a:srgbClr val="E1E8F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985773A3-2F59-B9E9-D383-7A2411F389A1}"/>
              </a:ext>
            </a:extLst>
          </p:cNvPr>
          <p:cNvSpPr txBox="1"/>
          <p:nvPr/>
        </p:nvSpPr>
        <p:spPr>
          <a:xfrm>
            <a:off x="571500" y="75895"/>
            <a:ext cx="6353251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400" b="1" kern="0" spc="-37" dirty="0">
                <a:solidFill>
                  <a:srgbClr val="0C2D5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PROJETOS DE LEI TRANSFORMADORES</a:t>
            </a:r>
            <a:endParaRPr lang="en-US" sz="240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1786F025-91B6-C1C2-18BF-1447AD4D504D}"/>
              </a:ext>
            </a:extLst>
          </p:cNvPr>
          <p:cNvSpPr txBox="1"/>
          <p:nvPr/>
        </p:nvSpPr>
        <p:spPr>
          <a:xfrm>
            <a:off x="571500" y="580644"/>
            <a:ext cx="6760159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5A688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Iniciativas que modernizam a saúde e protegem a vida dos brasileiros</a:t>
            </a:r>
            <a:endParaRPr lang="en-US" sz="1300" dirty="0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64F9B616-6C70-1E81-153C-8BF710C1AC85}"/>
              </a:ext>
            </a:extLst>
          </p:cNvPr>
          <p:cNvSpPr txBox="1"/>
          <p:nvPr/>
        </p:nvSpPr>
        <p:spPr>
          <a:xfrm>
            <a:off x="9816998" y="812795"/>
            <a:ext cx="1804111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b="1" kern="0" spc="105" dirty="0">
                <a:solidFill>
                  <a:srgbClr val="0C2D5E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Atuação Legislativa</a:t>
            </a:r>
            <a:endParaRPr lang="en-US" sz="1000" dirty="0"/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6F251E0C-9D24-8D07-1DCE-7BD2E399479D}"/>
              </a:ext>
            </a:extLst>
          </p:cNvPr>
          <p:cNvSpPr/>
          <p:nvPr/>
        </p:nvSpPr>
        <p:spPr>
          <a:xfrm>
            <a:off x="11315700" y="1041395"/>
            <a:ext cx="75895" cy="75895"/>
          </a:xfrm>
          <a:prstGeom prst="ellipse">
            <a:avLst/>
          </a:prstGeom>
          <a:solidFill>
            <a:srgbClr val="0C2D5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>
            <a:extLst>
              <a:ext uri="{FF2B5EF4-FFF2-40B4-BE49-F238E27FC236}">
                <a16:creationId xmlns:a16="http://schemas.microsoft.com/office/drawing/2014/main" id="{969284D8-0B57-FC2A-B8AA-B7745CF1D4BF}"/>
              </a:ext>
            </a:extLst>
          </p:cNvPr>
          <p:cNvSpPr/>
          <p:nvPr/>
        </p:nvSpPr>
        <p:spPr>
          <a:xfrm>
            <a:off x="11430000" y="1041395"/>
            <a:ext cx="75895" cy="75895"/>
          </a:xfrm>
          <a:prstGeom prst="ellipse">
            <a:avLst/>
          </a:prstGeom>
          <a:solidFill>
            <a:srgbClr val="0A6038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8">
            <a:extLst>
              <a:ext uri="{FF2B5EF4-FFF2-40B4-BE49-F238E27FC236}">
                <a16:creationId xmlns:a16="http://schemas.microsoft.com/office/drawing/2014/main" id="{E55C3F6E-CA33-BAC3-61C6-74155967258A}"/>
              </a:ext>
            </a:extLst>
          </p:cNvPr>
          <p:cNvSpPr/>
          <p:nvPr/>
        </p:nvSpPr>
        <p:spPr>
          <a:xfrm>
            <a:off x="11544300" y="1041395"/>
            <a:ext cx="75895" cy="75895"/>
          </a:xfrm>
          <a:prstGeom prst="ellipse">
            <a:avLst/>
          </a:prstGeom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9">
            <a:extLst>
              <a:ext uri="{FF2B5EF4-FFF2-40B4-BE49-F238E27FC236}">
                <a16:creationId xmlns:a16="http://schemas.microsoft.com/office/drawing/2014/main" id="{2F44073B-2785-2278-BD3F-E71C234433AD}"/>
              </a:ext>
            </a:extLst>
          </p:cNvPr>
          <p:cNvSpPr/>
          <p:nvPr/>
        </p:nvSpPr>
        <p:spPr>
          <a:xfrm>
            <a:off x="-12802" y="1228954"/>
            <a:ext cx="12191695" cy="574426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10">
            <a:extLst>
              <a:ext uri="{FF2B5EF4-FFF2-40B4-BE49-F238E27FC236}">
                <a16:creationId xmlns:a16="http://schemas.microsoft.com/office/drawing/2014/main" id="{26008D41-FABC-6F15-EB31-85D674E97A9D}"/>
              </a:ext>
            </a:extLst>
          </p:cNvPr>
          <p:cNvSpPr/>
          <p:nvPr/>
        </p:nvSpPr>
        <p:spPr>
          <a:xfrm>
            <a:off x="558698" y="1353312"/>
            <a:ext cx="11013949" cy="5196778"/>
          </a:xfrm>
          <a:prstGeom prst="roundRect">
            <a:avLst>
              <a:gd name="adj" fmla="val 1604"/>
            </a:avLst>
          </a:prstGeom>
          <a:solidFill>
            <a:srgbClr val="FFFFFF"/>
          </a:solidFill>
          <a:ln/>
          <a:effectLst>
            <a:outerShdw blurRad="63500" dist="38100" dir="162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13" name="Shape 11">
            <a:extLst>
              <a:ext uri="{FF2B5EF4-FFF2-40B4-BE49-F238E27FC236}">
                <a16:creationId xmlns:a16="http://schemas.microsoft.com/office/drawing/2014/main" id="{2ECEFC71-CA89-3B8A-9ECD-B9A669416B77}"/>
              </a:ext>
            </a:extLst>
          </p:cNvPr>
          <p:cNvSpPr/>
          <p:nvPr/>
        </p:nvSpPr>
        <p:spPr>
          <a:xfrm>
            <a:off x="526425" y="1353312"/>
            <a:ext cx="11091027" cy="82296"/>
          </a:xfrm>
          <a:prstGeom prst="roundRect">
            <a:avLst>
              <a:gd name="adj" fmla="val 71073"/>
            </a:avLst>
          </a:prstGeom>
          <a:solidFill>
            <a:srgbClr val="0C2D5E"/>
          </a:solidFill>
          <a:ln w="12700">
            <a:solidFill>
              <a:srgbClr val="0C2D5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4" name="Image 0" descr="preencoded.png">
            <a:extLst>
              <a:ext uri="{FF2B5EF4-FFF2-40B4-BE49-F238E27FC236}">
                <a16:creationId xmlns:a16="http://schemas.microsoft.com/office/drawing/2014/main" id="{871C7D34-4F0B-6C58-47FB-DBA0AAB0208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"/>
          </a:blip>
          <a:srcRect t="-19" b="-19"/>
          <a:stretch/>
        </p:blipFill>
        <p:spPr>
          <a:xfrm>
            <a:off x="10426903" y="5549386"/>
            <a:ext cx="1190549" cy="952805"/>
          </a:xfrm>
          <a:prstGeom prst="rect">
            <a:avLst/>
          </a:prstGeom>
        </p:spPr>
      </p:pic>
      <p:sp>
        <p:nvSpPr>
          <p:cNvPr id="15" name="Shape 12">
            <a:extLst>
              <a:ext uri="{FF2B5EF4-FFF2-40B4-BE49-F238E27FC236}">
                <a16:creationId xmlns:a16="http://schemas.microsoft.com/office/drawing/2014/main" id="{6D4DCBBA-2448-7DFD-33B7-FB31E74E73EE}"/>
              </a:ext>
            </a:extLst>
          </p:cNvPr>
          <p:cNvSpPr/>
          <p:nvPr/>
        </p:nvSpPr>
        <p:spPr>
          <a:xfrm>
            <a:off x="796442" y="1648663"/>
            <a:ext cx="476402" cy="476402"/>
          </a:xfrm>
          <a:prstGeom prst="roundRect">
            <a:avLst>
              <a:gd name="adj" fmla="val 38388"/>
            </a:avLst>
          </a:prstGeom>
          <a:solidFill>
            <a:srgbClr val="0C2D5E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3">
            <a:extLst>
              <a:ext uri="{FF2B5EF4-FFF2-40B4-BE49-F238E27FC236}">
                <a16:creationId xmlns:a16="http://schemas.microsoft.com/office/drawing/2014/main" id="{A1E7491F-05E0-1EE5-49BA-0E7033F02211}"/>
              </a:ext>
            </a:extLst>
          </p:cNvPr>
          <p:cNvSpPr txBox="1"/>
          <p:nvPr/>
        </p:nvSpPr>
        <p:spPr>
          <a:xfrm>
            <a:off x="1415490" y="1648662"/>
            <a:ext cx="9764574" cy="3529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just"/>
            <a:r>
              <a:rPr lang="pt-BR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Institui a Política Nacional de Diagnóstico Laboratorial</a:t>
            </a:r>
          </a:p>
        </p:txBody>
      </p:sp>
      <p:sp>
        <p:nvSpPr>
          <p:cNvPr id="20" name="Shape 16">
            <a:extLst>
              <a:ext uri="{FF2B5EF4-FFF2-40B4-BE49-F238E27FC236}">
                <a16:creationId xmlns:a16="http://schemas.microsoft.com/office/drawing/2014/main" id="{AC8FE56B-D245-60F4-A7B1-1F7036E9A879}"/>
              </a:ext>
            </a:extLst>
          </p:cNvPr>
          <p:cNvSpPr/>
          <p:nvPr/>
        </p:nvSpPr>
        <p:spPr>
          <a:xfrm>
            <a:off x="796442" y="3853282"/>
            <a:ext cx="4934102" cy="9144"/>
          </a:xfrm>
          <a:prstGeom prst="rect">
            <a:avLst/>
          </a:prstGeom>
          <a:ln w="12700">
            <a:solidFill>
              <a:srgbClr val="F4F7F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 18">
            <a:extLst>
              <a:ext uri="{FF2B5EF4-FFF2-40B4-BE49-F238E27FC236}">
                <a16:creationId xmlns:a16="http://schemas.microsoft.com/office/drawing/2014/main" id="{F4AA5342-857D-D716-FC24-EFF8DA3DF673}"/>
              </a:ext>
            </a:extLst>
          </p:cNvPr>
          <p:cNvSpPr txBox="1"/>
          <p:nvPr/>
        </p:nvSpPr>
        <p:spPr>
          <a:xfrm>
            <a:off x="1433777" y="2114820"/>
            <a:ext cx="7192062" cy="40983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200" b="1" dirty="0">
                <a:solidFill>
                  <a:srgbClr val="5A688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Autor</a:t>
            </a:r>
            <a:r>
              <a:rPr lang="en-US" sz="2400" b="1" dirty="0">
                <a:solidFill>
                  <a:srgbClr val="5A688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b="1" dirty="0">
                <a:solidFill>
                  <a:srgbClr val="5A688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- </a:t>
            </a:r>
            <a:r>
              <a:rPr lang="pt-BR" sz="2400" b="1" dirty="0">
                <a:solidFill>
                  <a:srgbClr val="5A6880"/>
                </a:solidFill>
                <a:latin typeface="Montserrat" pitchFamily="34" charset="0"/>
              </a:rPr>
              <a:t>PL 5.478/2025 </a:t>
            </a:r>
            <a:endParaRPr lang="en-US" sz="2400" b="1" dirty="0">
              <a:solidFill>
                <a:srgbClr val="5A6880"/>
              </a:solidFill>
              <a:latin typeface="Montserrat" pitchFamily="34" charset="0"/>
            </a:endParaRPr>
          </a:p>
        </p:txBody>
      </p:sp>
      <p:pic>
        <p:nvPicPr>
          <p:cNvPr id="70" name="Image 7" descr="preencoded.png">
            <a:extLst>
              <a:ext uri="{FF2B5EF4-FFF2-40B4-BE49-F238E27FC236}">
                <a16:creationId xmlns:a16="http://schemas.microsoft.com/office/drawing/2014/main" id="{8D62B5D5-3893-4507-91B6-FE87C32BA6D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005821" y="-450799"/>
            <a:ext cx="1679753" cy="1679753"/>
          </a:xfrm>
          <a:prstGeom prst="rect">
            <a:avLst/>
          </a:prstGeom>
        </p:spPr>
      </p:pic>
      <p:sp>
        <p:nvSpPr>
          <p:cNvPr id="64" name="Text 15">
            <a:extLst>
              <a:ext uri="{FF2B5EF4-FFF2-40B4-BE49-F238E27FC236}">
                <a16:creationId xmlns:a16="http://schemas.microsoft.com/office/drawing/2014/main" id="{17EF5727-215B-F5B6-D3CC-8C3C48797D12}"/>
              </a:ext>
            </a:extLst>
          </p:cNvPr>
          <p:cNvSpPr txBox="1"/>
          <p:nvPr/>
        </p:nvSpPr>
        <p:spPr>
          <a:xfrm>
            <a:off x="723447" y="4297158"/>
            <a:ext cx="9496317" cy="8770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/>
            <a:r>
              <a:rPr lang="pt-BR" sz="1600" dirty="0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 criação da Política Nacional de Diagnóstico Laboratorial é apresentada como medida estratégica para fortalecer, organizar e qualificar a rede de serviços laboratoriais no Brasil, alinhando-a aos princípios do SUS. As análises clínicas e toxicológicas são essenciais para a prevenção, o diagnóstico e o controle de doenças</a:t>
            </a:r>
            <a:r>
              <a:rPr lang="pt-BR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pt-BR" sz="1600" dirty="0">
              <a:solidFill>
                <a:srgbClr val="3D4E68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</p:txBody>
      </p:sp>
      <p:sp>
        <p:nvSpPr>
          <p:cNvPr id="72" name="Text 18">
            <a:extLst>
              <a:ext uri="{FF2B5EF4-FFF2-40B4-BE49-F238E27FC236}">
                <a16:creationId xmlns:a16="http://schemas.microsoft.com/office/drawing/2014/main" id="{F58E6A2B-65C3-CB4A-23DB-1C0DB1492685}"/>
              </a:ext>
            </a:extLst>
          </p:cNvPr>
          <p:cNvSpPr txBox="1"/>
          <p:nvPr/>
        </p:nvSpPr>
        <p:spPr>
          <a:xfrm>
            <a:off x="725040" y="3948242"/>
            <a:ext cx="1507172" cy="1740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b="1" dirty="0" err="1">
                <a:solidFill>
                  <a:srgbClr val="5A6880"/>
                </a:solidFill>
                <a:latin typeface="Montserrat" pitchFamily="34" charset="0"/>
              </a:rPr>
              <a:t>Justificativa</a:t>
            </a:r>
            <a:endParaRPr lang="en-US" sz="1600" dirty="0"/>
          </a:p>
        </p:txBody>
      </p:sp>
      <p:sp>
        <p:nvSpPr>
          <p:cNvPr id="19" name="Text 15">
            <a:extLst>
              <a:ext uri="{FF2B5EF4-FFF2-40B4-BE49-F238E27FC236}">
                <a16:creationId xmlns:a16="http://schemas.microsoft.com/office/drawing/2014/main" id="{4536F079-48FB-0309-9A1A-F1503C1AA65A}"/>
              </a:ext>
            </a:extLst>
          </p:cNvPr>
          <p:cNvSpPr txBox="1"/>
          <p:nvPr/>
        </p:nvSpPr>
        <p:spPr>
          <a:xfrm>
            <a:off x="758037" y="3019106"/>
            <a:ext cx="9461728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/>
            <a:r>
              <a:rPr lang="pt-BR" sz="1600" dirty="0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O projeto está na Comissão de Saúde, foi designada a relatoria no dia 03/12/2025 ao Deputado Ismael Alexandrino e está aguardando parecer.</a:t>
            </a:r>
          </a:p>
        </p:txBody>
      </p:sp>
      <p:pic>
        <p:nvPicPr>
          <p:cNvPr id="26" name="Image 5" descr="preencoded.png">
            <a:extLst>
              <a:ext uri="{FF2B5EF4-FFF2-40B4-BE49-F238E27FC236}">
                <a16:creationId xmlns:a16="http://schemas.microsoft.com/office/drawing/2014/main" id="{22A327D6-70C0-6737-4E62-39A103F7FD1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38479" y="1773022"/>
            <a:ext cx="2286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661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731023-B5F6-4818-496E-597557E67A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084C725D-593A-ECEE-3EEA-7BC423F2E2C4}"/>
              </a:ext>
            </a:extLst>
          </p:cNvPr>
          <p:cNvSpPr/>
          <p:nvPr/>
        </p:nvSpPr>
        <p:spPr>
          <a:xfrm>
            <a:off x="-19794" y="-6005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A618E685-A50E-91F2-2C10-B84F58503EDF}"/>
              </a:ext>
            </a:extLst>
          </p:cNvPr>
          <p:cNvSpPr/>
          <p:nvPr/>
        </p:nvSpPr>
        <p:spPr>
          <a:xfrm>
            <a:off x="-19795" y="-33151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D71728DC-5FCA-8E55-43AD-FCC740BBA035}"/>
              </a:ext>
            </a:extLst>
          </p:cNvPr>
          <p:cNvSpPr/>
          <p:nvPr/>
        </p:nvSpPr>
        <p:spPr>
          <a:xfrm>
            <a:off x="0" y="1062695"/>
            <a:ext cx="12191695" cy="19202"/>
          </a:xfrm>
          <a:prstGeom prst="rect">
            <a:avLst/>
          </a:prstGeom>
          <a:solidFill>
            <a:srgbClr val="E1E8F0"/>
          </a:solidFill>
          <a:ln w="12700">
            <a:solidFill>
              <a:srgbClr val="E1E8F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2820FDDE-D4E2-B2C0-0676-84BECFDDF3A5}"/>
              </a:ext>
            </a:extLst>
          </p:cNvPr>
          <p:cNvSpPr txBox="1"/>
          <p:nvPr/>
        </p:nvSpPr>
        <p:spPr>
          <a:xfrm>
            <a:off x="571500" y="75895"/>
            <a:ext cx="6567221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400" b="1" kern="0" spc="-37" dirty="0">
                <a:solidFill>
                  <a:srgbClr val="0C2D5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EC 112/2021 — 1% do FPM de Setembro</a:t>
            </a:r>
            <a:endParaRPr lang="en-US" sz="240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77395ED1-C36D-1E2F-C84A-383B6426F9DC}"/>
              </a:ext>
            </a:extLst>
          </p:cNvPr>
          <p:cNvSpPr txBox="1"/>
          <p:nvPr/>
        </p:nvSpPr>
        <p:spPr>
          <a:xfrm>
            <a:off x="571500" y="580644"/>
            <a:ext cx="8928200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dirty="0" err="1">
                <a:solidFill>
                  <a:srgbClr val="5A688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Proposta</a:t>
            </a:r>
            <a:r>
              <a:rPr lang="en-US" sz="1400" dirty="0">
                <a:solidFill>
                  <a:srgbClr val="5A688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da </a:t>
            </a:r>
            <a:r>
              <a:rPr lang="en-US" sz="1400" dirty="0" err="1">
                <a:solidFill>
                  <a:srgbClr val="5A688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Confederação</a:t>
            </a:r>
            <a:r>
              <a:rPr lang="en-US" sz="1400" dirty="0">
                <a:solidFill>
                  <a:srgbClr val="5A688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Nacional de </a:t>
            </a:r>
            <a:r>
              <a:rPr lang="en-US" sz="1400" dirty="0" err="1">
                <a:solidFill>
                  <a:srgbClr val="5A688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Municípios</a:t>
            </a:r>
            <a:r>
              <a:rPr lang="en-US" sz="1400" dirty="0">
                <a:solidFill>
                  <a:srgbClr val="5A688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(CNM), </a:t>
            </a:r>
            <a:r>
              <a:rPr lang="en-US" sz="1400" dirty="0" err="1">
                <a:solidFill>
                  <a:srgbClr val="5A688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na</a:t>
            </a:r>
            <a:r>
              <a:rPr lang="en-US" sz="1400" dirty="0">
                <a:solidFill>
                  <a:srgbClr val="5A688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qual o </a:t>
            </a:r>
            <a:r>
              <a:rPr lang="en-US" sz="1400" b="1" dirty="0" err="1">
                <a:solidFill>
                  <a:srgbClr val="5A688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Deputado</a:t>
            </a:r>
            <a:r>
              <a:rPr lang="en-US" sz="1400" b="1" dirty="0">
                <a:solidFill>
                  <a:srgbClr val="5A688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Pedro Westphalen </a:t>
            </a:r>
            <a:r>
              <a:rPr lang="en-US" sz="1400" b="1" dirty="0" err="1">
                <a:solidFill>
                  <a:srgbClr val="5A688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presidiu</a:t>
            </a:r>
            <a:r>
              <a:rPr lang="en-US" sz="1400" b="1" dirty="0">
                <a:solidFill>
                  <a:srgbClr val="5A688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</a:t>
            </a:r>
            <a:r>
              <a:rPr lang="en-US" sz="1400" dirty="0">
                <a:solidFill>
                  <a:srgbClr val="5A688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 </a:t>
            </a:r>
            <a:r>
              <a:rPr lang="en-US" sz="1400" dirty="0" err="1">
                <a:solidFill>
                  <a:srgbClr val="5A688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Comissão</a:t>
            </a:r>
            <a:r>
              <a:rPr lang="en-US" sz="1400" dirty="0">
                <a:solidFill>
                  <a:srgbClr val="5A688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Especial </a:t>
            </a:r>
            <a:r>
              <a:rPr lang="en-US" sz="1400" dirty="0" err="1">
                <a:solidFill>
                  <a:srgbClr val="5A688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na</a:t>
            </a:r>
            <a:r>
              <a:rPr lang="en-US" sz="1400" dirty="0">
                <a:solidFill>
                  <a:srgbClr val="5A688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Câmara dos </a:t>
            </a:r>
            <a:r>
              <a:rPr lang="en-US" sz="1400" dirty="0" err="1">
                <a:solidFill>
                  <a:srgbClr val="5A688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Deputados</a:t>
            </a:r>
            <a:r>
              <a:rPr lang="en-US" sz="1400" dirty="0">
                <a:solidFill>
                  <a:srgbClr val="5A688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.</a:t>
            </a:r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A7E46E97-DD94-5CB6-08A0-C95A3C1C9D87}"/>
              </a:ext>
            </a:extLst>
          </p:cNvPr>
          <p:cNvSpPr txBox="1"/>
          <p:nvPr/>
        </p:nvSpPr>
        <p:spPr>
          <a:xfrm>
            <a:off x="9415577" y="705218"/>
            <a:ext cx="220919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b="1" kern="0" spc="105" dirty="0">
                <a:solidFill>
                  <a:srgbClr val="0C2D5E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Conquista Municipalista</a:t>
            </a:r>
            <a:endParaRPr lang="en-US" sz="1000" dirty="0"/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DBE32DF7-5BA1-81F9-DF60-2AF684DB18F5}"/>
              </a:ext>
            </a:extLst>
          </p:cNvPr>
          <p:cNvSpPr/>
          <p:nvPr/>
        </p:nvSpPr>
        <p:spPr>
          <a:xfrm>
            <a:off x="11125505" y="933818"/>
            <a:ext cx="304495" cy="75895"/>
          </a:xfrm>
          <a:prstGeom prst="roundRect">
            <a:avLst>
              <a:gd name="adj" fmla="val 602411"/>
            </a:avLst>
          </a:prstGeom>
          <a:solidFill>
            <a:srgbClr val="0A6038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>
            <a:extLst>
              <a:ext uri="{FF2B5EF4-FFF2-40B4-BE49-F238E27FC236}">
                <a16:creationId xmlns:a16="http://schemas.microsoft.com/office/drawing/2014/main" id="{3D778FD1-8EBB-D670-C033-D79D516005DB}"/>
              </a:ext>
            </a:extLst>
          </p:cNvPr>
          <p:cNvSpPr/>
          <p:nvPr/>
        </p:nvSpPr>
        <p:spPr>
          <a:xfrm>
            <a:off x="11468405" y="933818"/>
            <a:ext cx="152705" cy="75895"/>
          </a:xfrm>
          <a:prstGeom prst="roundRect">
            <a:avLst>
              <a:gd name="adj" fmla="val 602411"/>
            </a:avLst>
          </a:prstGeom>
          <a:solidFill>
            <a:srgbClr val="0C2D5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8">
            <a:extLst>
              <a:ext uri="{FF2B5EF4-FFF2-40B4-BE49-F238E27FC236}">
                <a16:creationId xmlns:a16="http://schemas.microsoft.com/office/drawing/2014/main" id="{C1BCB42C-4E78-8B8A-9C6C-37670BFF1617}"/>
              </a:ext>
            </a:extLst>
          </p:cNvPr>
          <p:cNvSpPr/>
          <p:nvPr/>
        </p:nvSpPr>
        <p:spPr>
          <a:xfrm>
            <a:off x="571500" y="1228954"/>
            <a:ext cx="6562649" cy="5069737"/>
          </a:xfrm>
          <a:prstGeom prst="roundRect">
            <a:avLst>
              <a:gd name="adj" fmla="val 367"/>
            </a:avLst>
          </a:prstGeom>
          <a:solidFill>
            <a:srgbClr val="FFFFFF"/>
          </a:solidFill>
          <a:ln w="12700">
            <a:solidFill>
              <a:srgbClr val="E1E8F0"/>
            </a:solidFill>
            <a:prstDash val="solid"/>
          </a:ln>
          <a:effectLst>
            <a:outerShdw blurRad="63500" dist="38100" dir="162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D6368117-09A2-BBE7-EAFB-A11631D5F7EA}"/>
              </a:ext>
            </a:extLst>
          </p:cNvPr>
          <p:cNvSpPr txBox="1"/>
          <p:nvPr/>
        </p:nvSpPr>
        <p:spPr>
          <a:xfrm>
            <a:off x="771753" y="1438351"/>
            <a:ext cx="3208575" cy="2807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000" b="1" dirty="0">
                <a:solidFill>
                  <a:srgbClr val="0F1E3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Evolução dos Repasses (RS)</a:t>
            </a:r>
            <a:endParaRPr lang="en-US" sz="2000" dirty="0"/>
          </a:p>
        </p:txBody>
      </p:sp>
      <p:pic>
        <p:nvPicPr>
          <p:cNvPr id="13" name="Image 0" descr="preencoded.png">
            <a:extLst>
              <a:ext uri="{FF2B5EF4-FFF2-40B4-BE49-F238E27FC236}">
                <a16:creationId xmlns:a16="http://schemas.microsoft.com/office/drawing/2014/main" id="{5306B991-C39B-CEF5-2D2F-1B9669F703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2777" y="1543507"/>
            <a:ext cx="2093862" cy="306060"/>
          </a:xfrm>
          <a:prstGeom prst="rect">
            <a:avLst/>
          </a:prstGeom>
        </p:spPr>
      </p:pic>
      <p:sp>
        <p:nvSpPr>
          <p:cNvPr id="14" name="Text 11">
            <a:extLst>
              <a:ext uri="{FF2B5EF4-FFF2-40B4-BE49-F238E27FC236}">
                <a16:creationId xmlns:a16="http://schemas.microsoft.com/office/drawing/2014/main" id="{3BC2870B-B9AE-635A-D9AC-19BE144F263B}"/>
              </a:ext>
            </a:extLst>
          </p:cNvPr>
          <p:cNvSpPr/>
          <p:nvPr/>
        </p:nvSpPr>
        <p:spPr>
          <a:xfrm>
            <a:off x="5101727" y="1543506"/>
            <a:ext cx="1835826" cy="325708"/>
          </a:xfrm>
          <a:prstGeom prst="rect">
            <a:avLst/>
          </a:prstGeom>
          <a:solidFill>
            <a:srgbClr val="FFFFFF">
              <a:alpha val="0"/>
            </a:srgbClr>
          </a:solidFill>
          <a:ln w="12700">
            <a:solidFill>
              <a:srgbClr val="BEEBD6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075236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Crescimento Exponencial</a:t>
            </a:r>
            <a:endParaRPr lang="en-US" sz="1100" dirty="0"/>
          </a:p>
        </p:txBody>
      </p:sp>
      <p:pic>
        <p:nvPicPr>
          <p:cNvPr id="15" name="Image 1" descr="preencoded.png">
            <a:extLst>
              <a:ext uri="{FF2B5EF4-FFF2-40B4-BE49-F238E27FC236}">
                <a16:creationId xmlns:a16="http://schemas.microsoft.com/office/drawing/2014/main" id="{605C35E5-776F-EE7E-8F4D-A22CD411075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133" r="-133"/>
          <a:stretch/>
        </p:blipFill>
        <p:spPr>
          <a:xfrm>
            <a:off x="4961375" y="1672007"/>
            <a:ext cx="85954" cy="114300"/>
          </a:xfrm>
          <a:prstGeom prst="rect">
            <a:avLst/>
          </a:prstGeom>
        </p:spPr>
      </p:pic>
      <p:sp>
        <p:nvSpPr>
          <p:cNvPr id="17" name="Shape 12">
            <a:extLst>
              <a:ext uri="{FF2B5EF4-FFF2-40B4-BE49-F238E27FC236}">
                <a16:creationId xmlns:a16="http://schemas.microsoft.com/office/drawing/2014/main" id="{25E5BFE7-C76C-5790-A96B-5D707AC53275}"/>
              </a:ext>
            </a:extLst>
          </p:cNvPr>
          <p:cNvSpPr/>
          <p:nvPr/>
        </p:nvSpPr>
        <p:spPr>
          <a:xfrm>
            <a:off x="771754" y="6431277"/>
            <a:ext cx="6163056" cy="9144"/>
          </a:xfrm>
          <a:prstGeom prst="rect">
            <a:avLst/>
          </a:prstGeom>
          <a:ln w="12700">
            <a:solidFill>
              <a:srgbClr val="F4F7F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2800"/>
          </a:p>
        </p:txBody>
      </p:sp>
      <p:pic>
        <p:nvPicPr>
          <p:cNvPr id="19" name="Image 3" descr="preencoded.png">
            <a:extLst>
              <a:ext uri="{FF2B5EF4-FFF2-40B4-BE49-F238E27FC236}">
                <a16:creationId xmlns:a16="http://schemas.microsoft.com/office/drawing/2014/main" id="{7B10EE6A-07FA-5931-A747-F25E6FE4922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71754" y="6569351"/>
            <a:ext cx="114300" cy="114300"/>
          </a:xfrm>
          <a:prstGeom prst="rect">
            <a:avLst/>
          </a:prstGeom>
        </p:spPr>
      </p:pic>
      <p:sp>
        <p:nvSpPr>
          <p:cNvPr id="20" name="Text 14">
            <a:extLst>
              <a:ext uri="{FF2B5EF4-FFF2-40B4-BE49-F238E27FC236}">
                <a16:creationId xmlns:a16="http://schemas.microsoft.com/office/drawing/2014/main" id="{48CE924C-634A-FAB8-D267-4F3EE22AFB41}"/>
              </a:ext>
            </a:extLst>
          </p:cNvPr>
          <p:cNvSpPr txBox="1"/>
          <p:nvPr/>
        </p:nvSpPr>
        <p:spPr>
          <a:xfrm>
            <a:off x="3440721" y="5687284"/>
            <a:ext cx="3715206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8A97AA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Fonte: Confederação Nacional de Municípios (CNM)</a:t>
            </a:r>
            <a:endParaRPr lang="en-US" sz="1100" dirty="0"/>
          </a:p>
        </p:txBody>
      </p:sp>
      <p:pic>
        <p:nvPicPr>
          <p:cNvPr id="21" name="Image 4" descr="preencoded.png">
            <a:extLst>
              <a:ext uri="{FF2B5EF4-FFF2-40B4-BE49-F238E27FC236}">
                <a16:creationId xmlns:a16="http://schemas.microsoft.com/office/drawing/2014/main" id="{030DACEB-5443-FC99-3188-9981A68AA0D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-4" b="-4"/>
          <a:stretch/>
        </p:blipFill>
        <p:spPr>
          <a:xfrm>
            <a:off x="7513626" y="1493591"/>
            <a:ext cx="4398406" cy="1260157"/>
          </a:xfrm>
          <a:prstGeom prst="rect">
            <a:avLst/>
          </a:prstGeom>
        </p:spPr>
      </p:pic>
      <p:sp>
        <p:nvSpPr>
          <p:cNvPr id="22" name="Shape 15">
            <a:extLst>
              <a:ext uri="{FF2B5EF4-FFF2-40B4-BE49-F238E27FC236}">
                <a16:creationId xmlns:a16="http://schemas.microsoft.com/office/drawing/2014/main" id="{FE3E7C3C-F69B-5BC7-851A-8227C1925C56}"/>
              </a:ext>
            </a:extLst>
          </p:cNvPr>
          <p:cNvSpPr/>
          <p:nvPr/>
        </p:nvSpPr>
        <p:spPr>
          <a:xfrm>
            <a:off x="11130589" y="1493592"/>
            <a:ext cx="750364" cy="853368"/>
          </a:xfrm>
          <a:prstGeom prst="rect">
            <a:avLst/>
          </a:prstGeom>
          <a:solidFill>
            <a:srgbClr val="FFFFFF">
              <a:alpha val="5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3" name="Image 5" descr="preencoded.png">
            <a:extLst>
              <a:ext uri="{FF2B5EF4-FFF2-40B4-BE49-F238E27FC236}">
                <a16:creationId xmlns:a16="http://schemas.microsoft.com/office/drawing/2014/main" id="{88973EBA-242F-25FF-5FB8-68331077996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1194052" y="1684700"/>
            <a:ext cx="571500" cy="571500"/>
          </a:xfrm>
          <a:prstGeom prst="rect">
            <a:avLst/>
          </a:prstGeom>
        </p:spPr>
      </p:pic>
      <p:sp>
        <p:nvSpPr>
          <p:cNvPr id="24" name="Text 16">
            <a:extLst>
              <a:ext uri="{FF2B5EF4-FFF2-40B4-BE49-F238E27FC236}">
                <a16:creationId xmlns:a16="http://schemas.microsoft.com/office/drawing/2014/main" id="{E2831598-36C3-2EBF-8B68-2399B06F4AB6}"/>
              </a:ext>
            </a:extLst>
          </p:cNvPr>
          <p:cNvSpPr txBox="1"/>
          <p:nvPr/>
        </p:nvSpPr>
        <p:spPr>
          <a:xfrm>
            <a:off x="7751369" y="1605507"/>
            <a:ext cx="3753612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50" b="1" kern="0" spc="75" dirty="0">
                <a:solidFill>
                  <a:srgbClr val="FFFFFF">
                    <a:alpha val="90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Total 2025 (RS)</a:t>
            </a:r>
            <a:endParaRPr lang="en-US" sz="1050" dirty="0"/>
          </a:p>
        </p:txBody>
      </p:sp>
      <p:sp>
        <p:nvSpPr>
          <p:cNvPr id="25" name="Text 17">
            <a:extLst>
              <a:ext uri="{FF2B5EF4-FFF2-40B4-BE49-F238E27FC236}">
                <a16:creationId xmlns:a16="http://schemas.microsoft.com/office/drawing/2014/main" id="{C0793CD4-552F-2381-6A72-78E9DBEE6C7B}"/>
              </a:ext>
            </a:extLst>
          </p:cNvPr>
          <p:cNvSpPr txBox="1"/>
          <p:nvPr/>
        </p:nvSpPr>
        <p:spPr>
          <a:xfrm>
            <a:off x="7748168" y="1871317"/>
            <a:ext cx="28647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40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R$ 525 Mi</a:t>
            </a:r>
            <a:endParaRPr lang="en-US" sz="4000" dirty="0"/>
          </a:p>
        </p:txBody>
      </p:sp>
      <p:sp>
        <p:nvSpPr>
          <p:cNvPr id="26" name="Text 18">
            <a:extLst>
              <a:ext uri="{FF2B5EF4-FFF2-40B4-BE49-F238E27FC236}">
                <a16:creationId xmlns:a16="http://schemas.microsoft.com/office/drawing/2014/main" id="{4CB1B319-7359-7294-4C42-2B37478C42F4}"/>
              </a:ext>
            </a:extLst>
          </p:cNvPr>
          <p:cNvSpPr txBox="1"/>
          <p:nvPr/>
        </p:nvSpPr>
        <p:spPr>
          <a:xfrm>
            <a:off x="7681779" y="2404847"/>
            <a:ext cx="4299509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50" dirty="0">
                <a:solidFill>
                  <a:srgbClr val="FFFFFF">
                    <a:alpha val="8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Valor total repassado aos </a:t>
            </a:r>
            <a:r>
              <a:rPr lang="en-US" sz="1050" dirty="0" err="1">
                <a:solidFill>
                  <a:srgbClr val="FFFFFF">
                    <a:alpha val="8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municípios</a:t>
            </a:r>
            <a:r>
              <a:rPr lang="en-US" sz="1050" dirty="0">
                <a:solidFill>
                  <a:srgbClr val="FFFFFF">
                    <a:alpha val="8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</a:t>
            </a:r>
            <a:r>
              <a:rPr lang="en-US" sz="1050" dirty="0" err="1">
                <a:solidFill>
                  <a:srgbClr val="FFFFFF">
                    <a:alpha val="8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Gaúchos</a:t>
            </a:r>
            <a:r>
              <a:rPr lang="en-US" sz="1050" dirty="0">
                <a:solidFill>
                  <a:srgbClr val="FFFFFF">
                    <a:alpha val="8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</a:t>
            </a:r>
            <a:r>
              <a:rPr lang="en-US" sz="1050" dirty="0" err="1">
                <a:solidFill>
                  <a:srgbClr val="FFFFFF">
                    <a:alpha val="8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pago</a:t>
            </a:r>
            <a:r>
              <a:rPr lang="en-US" sz="1050" dirty="0">
                <a:solidFill>
                  <a:srgbClr val="FFFFFF">
                    <a:alpha val="8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(09/09/25)</a:t>
            </a:r>
            <a:endParaRPr lang="en-US" sz="1050" dirty="0"/>
          </a:p>
        </p:txBody>
      </p:sp>
      <p:sp>
        <p:nvSpPr>
          <p:cNvPr id="30" name="Text 21">
            <a:extLst>
              <a:ext uri="{FF2B5EF4-FFF2-40B4-BE49-F238E27FC236}">
                <a16:creationId xmlns:a16="http://schemas.microsoft.com/office/drawing/2014/main" id="{92A5A916-F286-66D7-5876-69B8A7FB2FD2}"/>
              </a:ext>
            </a:extLst>
          </p:cNvPr>
          <p:cNvSpPr txBox="1"/>
          <p:nvPr/>
        </p:nvSpPr>
        <p:spPr>
          <a:xfrm>
            <a:off x="1997917" y="2488266"/>
            <a:ext cx="3829507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pt-BR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Escalonamento do FPM</a:t>
            </a:r>
          </a:p>
        </p:txBody>
      </p:sp>
      <p:sp>
        <p:nvSpPr>
          <p:cNvPr id="31" name="Shape 22">
            <a:extLst>
              <a:ext uri="{FF2B5EF4-FFF2-40B4-BE49-F238E27FC236}">
                <a16:creationId xmlns:a16="http://schemas.microsoft.com/office/drawing/2014/main" id="{53DAF584-ECC6-FB5F-B9D9-5E421F3DBB49}"/>
              </a:ext>
            </a:extLst>
          </p:cNvPr>
          <p:cNvSpPr/>
          <p:nvPr/>
        </p:nvSpPr>
        <p:spPr>
          <a:xfrm>
            <a:off x="2078651" y="3238572"/>
            <a:ext cx="3715207" cy="9144"/>
          </a:xfrm>
          <a:prstGeom prst="rect">
            <a:avLst/>
          </a:prstGeom>
          <a:ln w="12700">
            <a:solidFill>
              <a:srgbClr val="D8E4F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2800"/>
          </a:p>
        </p:txBody>
      </p:sp>
      <p:sp>
        <p:nvSpPr>
          <p:cNvPr id="32" name="Text 23">
            <a:extLst>
              <a:ext uri="{FF2B5EF4-FFF2-40B4-BE49-F238E27FC236}">
                <a16:creationId xmlns:a16="http://schemas.microsoft.com/office/drawing/2014/main" id="{D3C27DDF-6748-2B8F-BB7F-B2AB8F0ECDFA}"/>
              </a:ext>
            </a:extLst>
          </p:cNvPr>
          <p:cNvSpPr txBox="1"/>
          <p:nvPr/>
        </p:nvSpPr>
        <p:spPr>
          <a:xfrm>
            <a:off x="2078651" y="3069349"/>
            <a:ext cx="117957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b="1" dirty="0">
                <a:solidFill>
                  <a:srgbClr val="2D3A4F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2022</a:t>
            </a:r>
            <a:endParaRPr lang="en-US" dirty="0"/>
          </a:p>
        </p:txBody>
      </p:sp>
      <p:pic>
        <p:nvPicPr>
          <p:cNvPr id="33" name="Image 7" descr="preencoded.png">
            <a:extLst>
              <a:ext uri="{FF2B5EF4-FFF2-40B4-BE49-F238E27FC236}">
                <a16:creationId xmlns:a16="http://schemas.microsoft.com/office/drawing/2014/main" id="{1971E0BB-2B89-F220-B5EB-D8CA7F4FE9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3858" y="3017496"/>
            <a:ext cx="1060704" cy="295351"/>
          </a:xfrm>
          <a:prstGeom prst="rect">
            <a:avLst/>
          </a:prstGeom>
        </p:spPr>
      </p:pic>
      <p:sp>
        <p:nvSpPr>
          <p:cNvPr id="34" name="Text 24">
            <a:extLst>
              <a:ext uri="{FF2B5EF4-FFF2-40B4-BE49-F238E27FC236}">
                <a16:creationId xmlns:a16="http://schemas.microsoft.com/office/drawing/2014/main" id="{65EA7112-8FD3-CAA2-5986-DDCBF66E8396}"/>
              </a:ext>
            </a:extLst>
          </p:cNvPr>
          <p:cNvSpPr/>
          <p:nvPr/>
        </p:nvSpPr>
        <p:spPr>
          <a:xfrm>
            <a:off x="4725229" y="3037144"/>
            <a:ext cx="1060704" cy="2953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0C2D5E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0,25%</a:t>
            </a:r>
            <a:endParaRPr lang="en-US" dirty="0"/>
          </a:p>
        </p:txBody>
      </p:sp>
      <p:sp>
        <p:nvSpPr>
          <p:cNvPr id="35" name="Shape 25">
            <a:extLst>
              <a:ext uri="{FF2B5EF4-FFF2-40B4-BE49-F238E27FC236}">
                <a16:creationId xmlns:a16="http://schemas.microsoft.com/office/drawing/2014/main" id="{01328752-7A98-221A-E9D6-A2AA2CE76B19}"/>
              </a:ext>
            </a:extLst>
          </p:cNvPr>
          <p:cNvSpPr/>
          <p:nvPr/>
        </p:nvSpPr>
        <p:spPr>
          <a:xfrm>
            <a:off x="2078651" y="3767096"/>
            <a:ext cx="3715207" cy="9144"/>
          </a:xfrm>
          <a:prstGeom prst="rect">
            <a:avLst/>
          </a:prstGeom>
          <a:ln w="12700">
            <a:solidFill>
              <a:srgbClr val="D8E4F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2800"/>
          </a:p>
        </p:txBody>
      </p:sp>
      <p:sp>
        <p:nvSpPr>
          <p:cNvPr id="36" name="Text 26">
            <a:extLst>
              <a:ext uri="{FF2B5EF4-FFF2-40B4-BE49-F238E27FC236}">
                <a16:creationId xmlns:a16="http://schemas.microsoft.com/office/drawing/2014/main" id="{7AB536F4-53FC-D970-4BEC-67D158FE784E}"/>
              </a:ext>
            </a:extLst>
          </p:cNvPr>
          <p:cNvSpPr txBox="1"/>
          <p:nvPr/>
        </p:nvSpPr>
        <p:spPr>
          <a:xfrm>
            <a:off x="2078651" y="3597872"/>
            <a:ext cx="726034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b="1" dirty="0">
                <a:solidFill>
                  <a:srgbClr val="2D3A4F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2023</a:t>
            </a:r>
            <a:endParaRPr lang="en-US" dirty="0"/>
          </a:p>
        </p:txBody>
      </p:sp>
      <p:pic>
        <p:nvPicPr>
          <p:cNvPr id="37" name="Image 8" descr="preencoded.png">
            <a:extLst>
              <a:ext uri="{FF2B5EF4-FFF2-40B4-BE49-F238E27FC236}">
                <a16:creationId xmlns:a16="http://schemas.microsoft.com/office/drawing/2014/main" id="{94280E90-A6A9-0B78-C291-4F90F49A97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4772" y="3546019"/>
            <a:ext cx="1059790" cy="295351"/>
          </a:xfrm>
          <a:prstGeom prst="rect">
            <a:avLst/>
          </a:prstGeom>
        </p:spPr>
      </p:pic>
      <p:sp>
        <p:nvSpPr>
          <p:cNvPr id="38" name="Text 27">
            <a:extLst>
              <a:ext uri="{FF2B5EF4-FFF2-40B4-BE49-F238E27FC236}">
                <a16:creationId xmlns:a16="http://schemas.microsoft.com/office/drawing/2014/main" id="{AF00FA1D-BC29-10A8-2C9F-67BC96AE39AB}"/>
              </a:ext>
            </a:extLst>
          </p:cNvPr>
          <p:cNvSpPr/>
          <p:nvPr/>
        </p:nvSpPr>
        <p:spPr>
          <a:xfrm>
            <a:off x="4725229" y="3568612"/>
            <a:ext cx="1060704" cy="2953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0C2D5E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0,25%</a:t>
            </a:r>
            <a:endParaRPr lang="en-US" dirty="0"/>
          </a:p>
        </p:txBody>
      </p:sp>
      <p:sp>
        <p:nvSpPr>
          <p:cNvPr id="39" name="Shape 28">
            <a:extLst>
              <a:ext uri="{FF2B5EF4-FFF2-40B4-BE49-F238E27FC236}">
                <a16:creationId xmlns:a16="http://schemas.microsoft.com/office/drawing/2014/main" id="{FF70C1C3-9145-D49D-D0F7-7C07A44B99D0}"/>
              </a:ext>
            </a:extLst>
          </p:cNvPr>
          <p:cNvSpPr/>
          <p:nvPr/>
        </p:nvSpPr>
        <p:spPr>
          <a:xfrm>
            <a:off x="2078651" y="4295619"/>
            <a:ext cx="3715207" cy="9144"/>
          </a:xfrm>
          <a:prstGeom prst="rect">
            <a:avLst/>
          </a:prstGeom>
          <a:ln w="12700">
            <a:solidFill>
              <a:srgbClr val="D8E4F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2800"/>
          </a:p>
        </p:txBody>
      </p:sp>
      <p:sp>
        <p:nvSpPr>
          <p:cNvPr id="40" name="Text 29">
            <a:extLst>
              <a:ext uri="{FF2B5EF4-FFF2-40B4-BE49-F238E27FC236}">
                <a16:creationId xmlns:a16="http://schemas.microsoft.com/office/drawing/2014/main" id="{AD324BCE-2CD1-D327-8C62-D10277C218B5}"/>
              </a:ext>
            </a:extLst>
          </p:cNvPr>
          <p:cNvSpPr txBox="1"/>
          <p:nvPr/>
        </p:nvSpPr>
        <p:spPr>
          <a:xfrm>
            <a:off x="2078651" y="4126395"/>
            <a:ext cx="578815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b="1" dirty="0">
                <a:solidFill>
                  <a:srgbClr val="2D3A4F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2024</a:t>
            </a:r>
            <a:endParaRPr lang="en-US" dirty="0"/>
          </a:p>
        </p:txBody>
      </p:sp>
      <p:pic>
        <p:nvPicPr>
          <p:cNvPr id="41" name="Image 9" descr="preencoded.png">
            <a:extLst>
              <a:ext uri="{FF2B5EF4-FFF2-40B4-BE49-F238E27FC236}">
                <a16:creationId xmlns:a16="http://schemas.microsoft.com/office/drawing/2014/main" id="{1064576D-6891-BAA3-2E08-A2450EF8F94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44772" y="4074543"/>
            <a:ext cx="1057046" cy="295351"/>
          </a:xfrm>
          <a:prstGeom prst="rect">
            <a:avLst/>
          </a:prstGeom>
        </p:spPr>
      </p:pic>
      <p:sp>
        <p:nvSpPr>
          <p:cNvPr id="42" name="Text 30">
            <a:extLst>
              <a:ext uri="{FF2B5EF4-FFF2-40B4-BE49-F238E27FC236}">
                <a16:creationId xmlns:a16="http://schemas.microsoft.com/office/drawing/2014/main" id="{7BAB08EE-6DC3-12DF-9168-E776AA362335}"/>
              </a:ext>
            </a:extLst>
          </p:cNvPr>
          <p:cNvSpPr/>
          <p:nvPr/>
        </p:nvSpPr>
        <p:spPr>
          <a:xfrm>
            <a:off x="4731325" y="4087991"/>
            <a:ext cx="1057961" cy="2953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0C2D5E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0,50%</a:t>
            </a:r>
            <a:endParaRPr lang="en-US" dirty="0"/>
          </a:p>
        </p:txBody>
      </p:sp>
      <p:sp>
        <p:nvSpPr>
          <p:cNvPr id="43" name="Shape 31">
            <a:extLst>
              <a:ext uri="{FF2B5EF4-FFF2-40B4-BE49-F238E27FC236}">
                <a16:creationId xmlns:a16="http://schemas.microsoft.com/office/drawing/2014/main" id="{895C2069-7692-B37B-B034-3A90B65E81D4}"/>
              </a:ext>
            </a:extLst>
          </p:cNvPr>
          <p:cNvSpPr/>
          <p:nvPr/>
        </p:nvSpPr>
        <p:spPr>
          <a:xfrm>
            <a:off x="2078651" y="4824142"/>
            <a:ext cx="3715207" cy="9144"/>
          </a:xfrm>
          <a:prstGeom prst="rect">
            <a:avLst/>
          </a:prstGeom>
          <a:ln w="12700">
            <a:solidFill>
              <a:srgbClr val="D8E4F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2800"/>
          </a:p>
        </p:txBody>
      </p:sp>
      <p:sp>
        <p:nvSpPr>
          <p:cNvPr id="44" name="Text 32">
            <a:extLst>
              <a:ext uri="{FF2B5EF4-FFF2-40B4-BE49-F238E27FC236}">
                <a16:creationId xmlns:a16="http://schemas.microsoft.com/office/drawing/2014/main" id="{E1923194-4680-4C68-EF72-2F96E7E69F98}"/>
              </a:ext>
            </a:extLst>
          </p:cNvPr>
          <p:cNvSpPr txBox="1"/>
          <p:nvPr/>
        </p:nvSpPr>
        <p:spPr>
          <a:xfrm>
            <a:off x="2078651" y="4654919"/>
            <a:ext cx="907085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b="1" dirty="0">
                <a:solidFill>
                  <a:srgbClr val="2D3A4F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2025</a:t>
            </a:r>
            <a:endParaRPr lang="en-US" dirty="0"/>
          </a:p>
        </p:txBody>
      </p:sp>
      <p:pic>
        <p:nvPicPr>
          <p:cNvPr id="45" name="Image 10" descr="preencoded.png">
            <a:extLst>
              <a:ext uri="{FF2B5EF4-FFF2-40B4-BE49-F238E27FC236}">
                <a16:creationId xmlns:a16="http://schemas.microsoft.com/office/drawing/2014/main" id="{C89EB01A-AD8C-A2C3-3CF3-9FD9678B792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44772" y="4603066"/>
            <a:ext cx="1057046" cy="295351"/>
          </a:xfrm>
          <a:prstGeom prst="rect">
            <a:avLst/>
          </a:prstGeom>
        </p:spPr>
      </p:pic>
      <p:sp>
        <p:nvSpPr>
          <p:cNvPr id="46" name="Text 33">
            <a:extLst>
              <a:ext uri="{FF2B5EF4-FFF2-40B4-BE49-F238E27FC236}">
                <a16:creationId xmlns:a16="http://schemas.microsoft.com/office/drawing/2014/main" id="{ABEC8329-3E11-DEBF-2993-60515DEAC136}"/>
              </a:ext>
            </a:extLst>
          </p:cNvPr>
          <p:cNvSpPr/>
          <p:nvPr/>
        </p:nvSpPr>
        <p:spPr>
          <a:xfrm>
            <a:off x="4731325" y="4616514"/>
            <a:ext cx="1057961" cy="2953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0C2D5E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1%</a:t>
            </a:r>
            <a:endParaRPr lang="en-US" dirty="0"/>
          </a:p>
        </p:txBody>
      </p:sp>
      <p:pic>
        <p:nvPicPr>
          <p:cNvPr id="51" name="Image 7" descr="preencoded.png">
            <a:extLst>
              <a:ext uri="{FF2B5EF4-FFF2-40B4-BE49-F238E27FC236}">
                <a16:creationId xmlns:a16="http://schemas.microsoft.com/office/drawing/2014/main" id="{FAFC7BEE-BB1D-092D-0F25-848573FFD877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10005821" y="-450799"/>
            <a:ext cx="1679753" cy="1679753"/>
          </a:xfrm>
          <a:prstGeom prst="rect">
            <a:avLst/>
          </a:prstGeom>
        </p:spPr>
      </p:pic>
      <p:pic>
        <p:nvPicPr>
          <p:cNvPr id="59" name="Image 4" descr="preencoded.png">
            <a:extLst>
              <a:ext uri="{FF2B5EF4-FFF2-40B4-BE49-F238E27FC236}">
                <a16:creationId xmlns:a16="http://schemas.microsoft.com/office/drawing/2014/main" id="{23444265-D719-EA5D-63D0-3FCCE51DF27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-4" b="-4"/>
          <a:stretch/>
        </p:blipFill>
        <p:spPr>
          <a:xfrm>
            <a:off x="7513626" y="3674951"/>
            <a:ext cx="4406162" cy="1262379"/>
          </a:xfrm>
          <a:prstGeom prst="rect">
            <a:avLst/>
          </a:prstGeom>
        </p:spPr>
      </p:pic>
      <p:sp>
        <p:nvSpPr>
          <p:cNvPr id="60" name="Text 16">
            <a:extLst>
              <a:ext uri="{FF2B5EF4-FFF2-40B4-BE49-F238E27FC236}">
                <a16:creationId xmlns:a16="http://schemas.microsoft.com/office/drawing/2014/main" id="{8D22A4A2-7444-9529-A810-7A802B872EE5}"/>
              </a:ext>
            </a:extLst>
          </p:cNvPr>
          <p:cNvSpPr txBox="1"/>
          <p:nvPr/>
        </p:nvSpPr>
        <p:spPr>
          <a:xfrm>
            <a:off x="7751369" y="3786867"/>
            <a:ext cx="3753612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50" b="1" kern="0" spc="75" dirty="0">
                <a:solidFill>
                  <a:srgbClr val="FFFFFF">
                    <a:alpha val="90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Total 2025 (BR)</a:t>
            </a:r>
            <a:endParaRPr lang="en-US" sz="1050" dirty="0"/>
          </a:p>
        </p:txBody>
      </p:sp>
      <p:sp>
        <p:nvSpPr>
          <p:cNvPr id="61" name="Text 17">
            <a:extLst>
              <a:ext uri="{FF2B5EF4-FFF2-40B4-BE49-F238E27FC236}">
                <a16:creationId xmlns:a16="http://schemas.microsoft.com/office/drawing/2014/main" id="{C1F3754E-76F1-ADBE-5D7C-89F4381F5DC0}"/>
              </a:ext>
            </a:extLst>
          </p:cNvPr>
          <p:cNvSpPr txBox="1"/>
          <p:nvPr/>
        </p:nvSpPr>
        <p:spPr>
          <a:xfrm>
            <a:off x="7748168" y="4052677"/>
            <a:ext cx="3829507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40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R$ 7.8 Bi</a:t>
            </a:r>
            <a:endParaRPr lang="en-US" sz="4000" dirty="0"/>
          </a:p>
        </p:txBody>
      </p:sp>
      <p:sp>
        <p:nvSpPr>
          <p:cNvPr id="62" name="Text 18">
            <a:extLst>
              <a:ext uri="{FF2B5EF4-FFF2-40B4-BE49-F238E27FC236}">
                <a16:creationId xmlns:a16="http://schemas.microsoft.com/office/drawing/2014/main" id="{459866B6-0532-02DA-F06A-362091BA31DE}"/>
              </a:ext>
            </a:extLst>
          </p:cNvPr>
          <p:cNvSpPr txBox="1"/>
          <p:nvPr/>
        </p:nvSpPr>
        <p:spPr>
          <a:xfrm>
            <a:off x="7751369" y="4567765"/>
            <a:ext cx="4299509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050" dirty="0">
                <a:solidFill>
                  <a:srgbClr val="FFFFFF">
                    <a:alpha val="8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Valor total repassado aos </a:t>
            </a:r>
            <a:r>
              <a:rPr lang="en-US" sz="1050" dirty="0" err="1">
                <a:solidFill>
                  <a:srgbClr val="FFFFFF">
                    <a:alpha val="8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municípios</a:t>
            </a:r>
            <a:r>
              <a:rPr lang="en-US" sz="1050" dirty="0">
                <a:solidFill>
                  <a:srgbClr val="FFFFFF">
                    <a:alpha val="8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</a:t>
            </a:r>
            <a:r>
              <a:rPr lang="en-US" sz="1050" dirty="0" err="1">
                <a:solidFill>
                  <a:srgbClr val="FFFFFF">
                    <a:alpha val="8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Brasil</a:t>
            </a:r>
            <a:r>
              <a:rPr lang="en-US" sz="1050" dirty="0">
                <a:solidFill>
                  <a:srgbClr val="FFFFFF">
                    <a:alpha val="8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 </a:t>
            </a:r>
            <a:r>
              <a:rPr lang="en-US" sz="1050" dirty="0" err="1">
                <a:solidFill>
                  <a:srgbClr val="FFFFFF">
                    <a:alpha val="8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pago</a:t>
            </a:r>
            <a:r>
              <a:rPr lang="en-US" sz="1050" dirty="0">
                <a:solidFill>
                  <a:srgbClr val="FFFFFF">
                    <a:alpha val="8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(09/09/25)</a:t>
            </a:r>
            <a:endParaRPr lang="en-US" sz="1050" dirty="0"/>
          </a:p>
        </p:txBody>
      </p:sp>
      <p:sp>
        <p:nvSpPr>
          <p:cNvPr id="63" name="Shape 15">
            <a:extLst>
              <a:ext uri="{FF2B5EF4-FFF2-40B4-BE49-F238E27FC236}">
                <a16:creationId xmlns:a16="http://schemas.microsoft.com/office/drawing/2014/main" id="{938FA236-FEA9-A6D1-BB10-4B952D334FE2}"/>
              </a:ext>
            </a:extLst>
          </p:cNvPr>
          <p:cNvSpPr/>
          <p:nvPr/>
        </p:nvSpPr>
        <p:spPr>
          <a:xfrm>
            <a:off x="11113322" y="3729397"/>
            <a:ext cx="800100" cy="1347845"/>
          </a:xfrm>
          <a:prstGeom prst="rect">
            <a:avLst/>
          </a:prstGeom>
          <a:solidFill>
            <a:srgbClr val="FFFFFF">
              <a:alpha val="5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65" name="Picture 64" descr="A flag with a blue circle and white dots in the center&#10;&#10;AI-generated content may be incorrect.">
            <a:extLst>
              <a:ext uri="{FF2B5EF4-FFF2-40B4-BE49-F238E27FC236}">
                <a16:creationId xmlns:a16="http://schemas.microsoft.com/office/drawing/2014/main" id="{C08D5C07-0224-7032-6BF6-10248A78AE7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07301" y="3778923"/>
            <a:ext cx="434352" cy="228458"/>
          </a:xfrm>
          <a:prstGeom prst="rect">
            <a:avLst/>
          </a:prstGeom>
        </p:spPr>
      </p:pic>
      <p:pic>
        <p:nvPicPr>
          <p:cNvPr id="67" name="Picture 66" descr="A red green and yellow flag&#10;&#10;AI-generated content may be incorrect.">
            <a:extLst>
              <a:ext uri="{FF2B5EF4-FFF2-40B4-BE49-F238E27FC236}">
                <a16:creationId xmlns:a16="http://schemas.microsoft.com/office/drawing/2014/main" id="{8989D737-AD4C-8E08-12AA-B7E6D1F3F01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99700" y="1571377"/>
            <a:ext cx="441953" cy="232456"/>
          </a:xfrm>
          <a:prstGeom prst="rect">
            <a:avLst/>
          </a:prstGeom>
        </p:spPr>
      </p:pic>
      <p:sp>
        <p:nvSpPr>
          <p:cNvPr id="27" name="Shape 15">
            <a:extLst>
              <a:ext uri="{FF2B5EF4-FFF2-40B4-BE49-F238E27FC236}">
                <a16:creationId xmlns:a16="http://schemas.microsoft.com/office/drawing/2014/main" id="{C47CD9D8-2259-07A0-E3F0-4031BCBA8368}"/>
              </a:ext>
            </a:extLst>
          </p:cNvPr>
          <p:cNvSpPr/>
          <p:nvPr/>
        </p:nvSpPr>
        <p:spPr>
          <a:xfrm>
            <a:off x="11063067" y="3693569"/>
            <a:ext cx="800100" cy="805676"/>
          </a:xfrm>
          <a:prstGeom prst="rect">
            <a:avLst/>
          </a:prstGeom>
          <a:solidFill>
            <a:srgbClr val="FFFFFF">
              <a:alpha val="5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8" name="Image 5" descr="preencoded.png">
            <a:extLst>
              <a:ext uri="{FF2B5EF4-FFF2-40B4-BE49-F238E27FC236}">
                <a16:creationId xmlns:a16="http://schemas.microsoft.com/office/drawing/2014/main" id="{5056A201-AE6E-1B63-569F-9D7C6E0FF8A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1158817" y="3881050"/>
            <a:ext cx="5715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858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0" y="1116485"/>
            <a:ext cx="12191695" cy="19202"/>
          </a:xfrm>
          <a:prstGeom prst="rect">
            <a:avLst/>
          </a:prstGeom>
          <a:solidFill>
            <a:srgbClr val="E1E8F0"/>
          </a:solidFill>
          <a:ln w="12700">
            <a:solidFill>
              <a:srgbClr val="E1E8F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 txBox="1"/>
          <p:nvPr/>
        </p:nvSpPr>
        <p:spPr>
          <a:xfrm>
            <a:off x="571500" y="75895"/>
            <a:ext cx="534375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400" b="1" kern="0" spc="-37" dirty="0">
                <a:solidFill>
                  <a:srgbClr val="0C2D5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EMENDAS PARLAMENTARES (RS)</a:t>
            </a:r>
            <a:endParaRPr lang="en-US" sz="2400" dirty="0"/>
          </a:p>
        </p:txBody>
      </p:sp>
      <p:sp>
        <p:nvSpPr>
          <p:cNvPr id="6" name="Text 4"/>
          <p:cNvSpPr txBox="1"/>
          <p:nvPr/>
        </p:nvSpPr>
        <p:spPr>
          <a:xfrm>
            <a:off x="571500" y="580644"/>
            <a:ext cx="5880506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5A688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Recursos destinados aos municípios gaúchos em dois mandatos</a:t>
            </a:r>
            <a:endParaRPr lang="en-US" sz="1300" dirty="0"/>
          </a:p>
        </p:txBody>
      </p:sp>
      <p:sp>
        <p:nvSpPr>
          <p:cNvPr id="7" name="Text 5"/>
          <p:cNvSpPr txBox="1"/>
          <p:nvPr/>
        </p:nvSpPr>
        <p:spPr>
          <a:xfrm>
            <a:off x="9561881" y="715978"/>
            <a:ext cx="2061058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b="1" kern="0" spc="105" dirty="0">
                <a:solidFill>
                  <a:srgbClr val="8A97AA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Retorno à Comunidade</a:t>
            </a:r>
            <a:endParaRPr lang="en-US" sz="1000" dirty="0"/>
          </a:p>
        </p:txBody>
      </p:sp>
      <p:sp>
        <p:nvSpPr>
          <p:cNvPr id="8" name="Shape 6"/>
          <p:cNvSpPr/>
          <p:nvPr/>
        </p:nvSpPr>
        <p:spPr>
          <a:xfrm>
            <a:off x="11011205" y="944578"/>
            <a:ext cx="304495" cy="75895"/>
          </a:xfrm>
          <a:prstGeom prst="roundRect">
            <a:avLst>
              <a:gd name="adj" fmla="val 602411"/>
            </a:avLst>
          </a:prstGeom>
          <a:solidFill>
            <a:srgbClr val="0A6038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11354105" y="944578"/>
            <a:ext cx="152705" cy="75895"/>
          </a:xfrm>
          <a:prstGeom prst="roundRect">
            <a:avLst>
              <a:gd name="adj" fmla="val 602411"/>
            </a:avLst>
          </a:prstGeom>
          <a:solidFill>
            <a:srgbClr val="0C2D5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11544300" y="944578"/>
            <a:ext cx="75895" cy="75895"/>
          </a:xfrm>
          <a:prstGeom prst="ellipse">
            <a:avLst/>
          </a:prstGeom>
          <a:solidFill>
            <a:srgbClr val="C8930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1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71500" y="1333195"/>
            <a:ext cx="4741164" cy="3890772"/>
          </a:xfrm>
          <a:prstGeom prst="rect">
            <a:avLst/>
          </a:prstGeom>
        </p:spPr>
      </p:pic>
      <p:sp>
        <p:nvSpPr>
          <p:cNvPr id="12" name="Shape 9"/>
          <p:cNvSpPr/>
          <p:nvPr/>
        </p:nvSpPr>
        <p:spPr>
          <a:xfrm>
            <a:off x="3884371" y="857707"/>
            <a:ext cx="1904695" cy="1904695"/>
          </a:xfrm>
          <a:prstGeom prst="ellipse">
            <a:avLst/>
          </a:prstGeom>
          <a:solidFill>
            <a:srgbClr val="FFFFFF">
              <a:alpha val="5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Shape 10"/>
          <p:cNvSpPr/>
          <p:nvPr/>
        </p:nvSpPr>
        <p:spPr>
          <a:xfrm>
            <a:off x="381305" y="3605479"/>
            <a:ext cx="2381098" cy="2381098"/>
          </a:xfrm>
          <a:prstGeom prst="ellipse">
            <a:avLst/>
          </a:prstGeom>
          <a:solidFill>
            <a:srgbClr val="0A6038">
              <a:alpha val="2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11"/>
          <p:cNvSpPr/>
          <p:nvPr/>
        </p:nvSpPr>
        <p:spPr>
          <a:xfrm>
            <a:off x="571500" y="5510174"/>
            <a:ext cx="1485900" cy="972007"/>
          </a:xfrm>
          <a:prstGeom prst="roundRect">
            <a:avLst>
              <a:gd name="adj" fmla="val 9223"/>
            </a:avLst>
          </a:prstGeom>
          <a:solidFill>
            <a:srgbClr val="FFFFFF"/>
          </a:solidFill>
          <a:ln w="12700">
            <a:solidFill>
              <a:srgbClr val="D8E4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Shape 12"/>
          <p:cNvSpPr/>
          <p:nvPr/>
        </p:nvSpPr>
        <p:spPr>
          <a:xfrm>
            <a:off x="1121969" y="5662879"/>
            <a:ext cx="381305" cy="381305"/>
          </a:xfrm>
          <a:prstGeom prst="ellipse">
            <a:avLst/>
          </a:prstGeom>
          <a:solidFill>
            <a:srgbClr val="EBF2F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6" name="Image 1" descr="preencoded.png"/>
          <p:cNvPicPr>
            <a:picLocks noChangeAspect="1"/>
          </p:cNvPicPr>
          <p:nvPr/>
        </p:nvPicPr>
        <p:blipFill>
          <a:blip r:embed="rId4"/>
          <a:srcRect t="-842" b="-842"/>
          <a:stretch/>
        </p:blipFill>
        <p:spPr>
          <a:xfrm>
            <a:off x="1217066" y="5767121"/>
            <a:ext cx="190195" cy="171907"/>
          </a:xfrm>
          <a:prstGeom prst="rect">
            <a:avLst/>
          </a:prstGeom>
        </p:spPr>
      </p:pic>
      <p:sp>
        <p:nvSpPr>
          <p:cNvPr id="17" name="Text 13"/>
          <p:cNvSpPr txBox="1"/>
          <p:nvPr/>
        </p:nvSpPr>
        <p:spPr>
          <a:xfrm>
            <a:off x="1046988" y="6139282"/>
            <a:ext cx="53401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2D3A4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SAÚDE</a:t>
            </a:r>
            <a:endParaRPr lang="en-US" sz="900" dirty="0"/>
          </a:p>
        </p:txBody>
      </p:sp>
      <p:sp>
        <p:nvSpPr>
          <p:cNvPr id="18" name="Shape 14"/>
          <p:cNvSpPr/>
          <p:nvPr/>
        </p:nvSpPr>
        <p:spPr>
          <a:xfrm>
            <a:off x="2195474" y="5510174"/>
            <a:ext cx="1495044" cy="972007"/>
          </a:xfrm>
          <a:prstGeom prst="roundRect">
            <a:avLst>
              <a:gd name="adj" fmla="val 9223"/>
            </a:avLst>
          </a:prstGeom>
          <a:solidFill>
            <a:srgbClr val="FFFFFF"/>
          </a:solidFill>
          <a:ln w="12700">
            <a:solidFill>
              <a:srgbClr val="D8E4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Shape 15"/>
          <p:cNvSpPr/>
          <p:nvPr/>
        </p:nvSpPr>
        <p:spPr>
          <a:xfrm>
            <a:off x="2751430" y="5662879"/>
            <a:ext cx="381305" cy="381305"/>
          </a:xfrm>
          <a:prstGeom prst="ellipse">
            <a:avLst/>
          </a:prstGeom>
          <a:solidFill>
            <a:srgbClr val="FAF3D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0" name="Image 2" descr="preencoded.png"/>
          <p:cNvPicPr>
            <a:picLocks noChangeAspect="1"/>
          </p:cNvPicPr>
          <p:nvPr/>
        </p:nvPicPr>
        <p:blipFill>
          <a:blip r:embed="rId5"/>
          <a:srcRect t="-842" b="-842"/>
          <a:stretch/>
        </p:blipFill>
        <p:spPr>
          <a:xfrm>
            <a:off x="2846527" y="5767121"/>
            <a:ext cx="190195" cy="171907"/>
          </a:xfrm>
          <a:prstGeom prst="rect">
            <a:avLst/>
          </a:prstGeom>
        </p:spPr>
      </p:pic>
      <p:sp>
        <p:nvSpPr>
          <p:cNvPr id="21" name="Text 16"/>
          <p:cNvSpPr txBox="1"/>
          <p:nvPr/>
        </p:nvSpPr>
        <p:spPr>
          <a:xfrm>
            <a:off x="2309774" y="6139282"/>
            <a:ext cx="1267358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2D3A4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INFRAESTRUTURA</a:t>
            </a:r>
            <a:endParaRPr lang="en-US" sz="900" dirty="0"/>
          </a:p>
        </p:txBody>
      </p:sp>
      <p:sp>
        <p:nvSpPr>
          <p:cNvPr id="22" name="Shape 17"/>
          <p:cNvSpPr/>
          <p:nvPr/>
        </p:nvSpPr>
        <p:spPr>
          <a:xfrm>
            <a:off x="3831336" y="5510174"/>
            <a:ext cx="1485900" cy="972007"/>
          </a:xfrm>
          <a:prstGeom prst="roundRect">
            <a:avLst>
              <a:gd name="adj" fmla="val 9223"/>
            </a:avLst>
          </a:prstGeom>
          <a:solidFill>
            <a:srgbClr val="FFFFFF"/>
          </a:solidFill>
          <a:ln w="12700">
            <a:solidFill>
              <a:srgbClr val="D8E4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Shape 18"/>
          <p:cNvSpPr/>
          <p:nvPr/>
        </p:nvSpPr>
        <p:spPr>
          <a:xfrm>
            <a:off x="4381805" y="5662879"/>
            <a:ext cx="381305" cy="381305"/>
          </a:xfrm>
          <a:prstGeom prst="ellipse">
            <a:avLst/>
          </a:prstGeom>
          <a:solidFill>
            <a:srgbClr val="E4F4ED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4" name="Image 3" descr="preencoded.png"/>
          <p:cNvPicPr>
            <a:picLocks noChangeAspect="1"/>
          </p:cNvPicPr>
          <p:nvPr/>
        </p:nvPicPr>
        <p:blipFill>
          <a:blip r:embed="rId6"/>
          <a:srcRect l="-1064" r="-1064"/>
          <a:stretch/>
        </p:blipFill>
        <p:spPr>
          <a:xfrm>
            <a:off x="4462272" y="5767121"/>
            <a:ext cx="219456" cy="171907"/>
          </a:xfrm>
          <a:prstGeom prst="rect">
            <a:avLst/>
          </a:prstGeom>
        </p:spPr>
      </p:pic>
      <p:sp>
        <p:nvSpPr>
          <p:cNvPr id="25" name="Text 19"/>
          <p:cNvSpPr txBox="1"/>
          <p:nvPr/>
        </p:nvSpPr>
        <p:spPr>
          <a:xfrm>
            <a:off x="4341571" y="6139282"/>
            <a:ext cx="467258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2D3A4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AGRO</a:t>
            </a:r>
            <a:endParaRPr lang="en-US" sz="900" dirty="0"/>
          </a:p>
        </p:txBody>
      </p:sp>
      <p:sp>
        <p:nvSpPr>
          <p:cNvPr id="26" name="Shape 20"/>
          <p:cNvSpPr/>
          <p:nvPr/>
        </p:nvSpPr>
        <p:spPr>
          <a:xfrm>
            <a:off x="5693969" y="1333195"/>
            <a:ext cx="2876702" cy="1304849"/>
          </a:xfrm>
          <a:prstGeom prst="roundRect">
            <a:avLst>
              <a:gd name="adj" fmla="val 6138"/>
            </a:avLst>
          </a:prstGeom>
          <a:solidFill>
            <a:srgbClr val="FFFFFF"/>
          </a:solidFill>
          <a:ln/>
          <a:effectLst>
            <a:outerShdw blurRad="63500" dist="38100" dir="16200000" algn="bl" rotWithShape="0">
              <a:srgbClr val="000000">
                <a:alpha val="3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7" name="Shape 21"/>
          <p:cNvSpPr/>
          <p:nvPr/>
        </p:nvSpPr>
        <p:spPr>
          <a:xfrm>
            <a:off x="5693969" y="1333195"/>
            <a:ext cx="47549" cy="1304849"/>
          </a:xfrm>
          <a:prstGeom prst="roundRect">
            <a:avLst>
              <a:gd name="adj" fmla="val 168444"/>
            </a:avLst>
          </a:prstGeom>
          <a:solidFill>
            <a:srgbClr val="8A9DBB"/>
          </a:solidFill>
          <a:ln w="12700">
            <a:solidFill>
              <a:srgbClr val="8A9DB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8" name="Text 22"/>
          <p:cNvSpPr txBox="1"/>
          <p:nvPr/>
        </p:nvSpPr>
        <p:spPr>
          <a:xfrm>
            <a:off x="5931713" y="1524305"/>
            <a:ext cx="2546604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64748B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1º Mandato</a:t>
            </a:r>
            <a:endParaRPr lang="en-US" sz="900" dirty="0"/>
          </a:p>
        </p:txBody>
      </p:sp>
      <p:sp>
        <p:nvSpPr>
          <p:cNvPr id="29" name="Text 23"/>
          <p:cNvSpPr txBox="1"/>
          <p:nvPr/>
        </p:nvSpPr>
        <p:spPr>
          <a:xfrm>
            <a:off x="5931713" y="1742846"/>
            <a:ext cx="254660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0F1E3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R$ 171,19</a:t>
            </a:r>
            <a:endParaRPr lang="en-US" sz="2400" dirty="0"/>
          </a:p>
        </p:txBody>
      </p:sp>
      <p:sp>
        <p:nvSpPr>
          <p:cNvPr id="30" name="Text 24"/>
          <p:cNvSpPr txBox="1"/>
          <p:nvPr/>
        </p:nvSpPr>
        <p:spPr>
          <a:xfrm>
            <a:off x="5931713" y="2247595"/>
            <a:ext cx="2546604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8A9DBB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2019 – 2022</a:t>
            </a:r>
            <a:endParaRPr lang="en-US" sz="1000" dirty="0"/>
          </a:p>
        </p:txBody>
      </p:sp>
      <p:sp>
        <p:nvSpPr>
          <p:cNvPr id="31" name="Shape 25"/>
          <p:cNvSpPr/>
          <p:nvPr/>
        </p:nvSpPr>
        <p:spPr>
          <a:xfrm>
            <a:off x="8752637" y="1333195"/>
            <a:ext cx="2876702" cy="1304849"/>
          </a:xfrm>
          <a:prstGeom prst="roundRect">
            <a:avLst>
              <a:gd name="adj" fmla="val 6138"/>
            </a:avLst>
          </a:prstGeom>
          <a:solidFill>
            <a:srgbClr val="EBF6F1"/>
          </a:solidFill>
          <a:ln/>
          <a:effectLst>
            <a:outerShdw blurRad="63500" dist="38100" dir="16200000" algn="bl" rotWithShape="0">
              <a:srgbClr val="000000">
                <a:alpha val="3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2" name="Shape 26"/>
          <p:cNvSpPr/>
          <p:nvPr/>
        </p:nvSpPr>
        <p:spPr>
          <a:xfrm>
            <a:off x="8752637" y="1333195"/>
            <a:ext cx="47549" cy="1304849"/>
          </a:xfrm>
          <a:prstGeom prst="roundRect">
            <a:avLst>
              <a:gd name="adj" fmla="val 168444"/>
            </a:avLst>
          </a:prstGeom>
          <a:solidFill>
            <a:srgbClr val="0A6038"/>
          </a:solidFill>
          <a:ln w="12700">
            <a:solidFill>
              <a:srgbClr val="0A603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3" name="Shape 27"/>
          <p:cNvSpPr/>
          <p:nvPr/>
        </p:nvSpPr>
        <p:spPr>
          <a:xfrm>
            <a:off x="11344046" y="1447495"/>
            <a:ext cx="161849" cy="228600"/>
          </a:xfrm>
          <a:prstGeom prst="roundRect">
            <a:avLst>
              <a:gd name="adj" fmla="val 564971"/>
            </a:avLst>
          </a:prstGeom>
          <a:solidFill>
            <a:srgbClr val="BEEBD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4" name="Image 4" descr="preencoded.png"/>
          <p:cNvPicPr>
            <a:picLocks noChangeAspect="1"/>
          </p:cNvPicPr>
          <p:nvPr/>
        </p:nvPicPr>
        <p:blipFill>
          <a:blip r:embed="rId7"/>
          <a:srcRect l="-133" r="-133"/>
          <a:stretch/>
        </p:blipFill>
        <p:spPr>
          <a:xfrm>
            <a:off x="11382451" y="1500530"/>
            <a:ext cx="85954" cy="114300"/>
          </a:xfrm>
          <a:prstGeom prst="rect">
            <a:avLst/>
          </a:prstGeom>
        </p:spPr>
      </p:pic>
      <p:sp>
        <p:nvSpPr>
          <p:cNvPr id="35" name="Text 28"/>
          <p:cNvSpPr txBox="1"/>
          <p:nvPr/>
        </p:nvSpPr>
        <p:spPr>
          <a:xfrm>
            <a:off x="8990381" y="1524305"/>
            <a:ext cx="2546604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0D4A27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2º Mandato (Atual)</a:t>
            </a:r>
            <a:endParaRPr lang="en-US" sz="900" dirty="0"/>
          </a:p>
        </p:txBody>
      </p:sp>
      <p:sp>
        <p:nvSpPr>
          <p:cNvPr id="36" name="Text 29"/>
          <p:cNvSpPr txBox="1"/>
          <p:nvPr/>
        </p:nvSpPr>
        <p:spPr>
          <a:xfrm>
            <a:off x="8990381" y="1742846"/>
            <a:ext cx="254660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0A603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R$ 236,96*</a:t>
            </a:r>
            <a:endParaRPr lang="en-US" sz="2400" dirty="0"/>
          </a:p>
        </p:txBody>
      </p:sp>
      <p:sp>
        <p:nvSpPr>
          <p:cNvPr id="37" name="Text 30"/>
          <p:cNvSpPr txBox="1"/>
          <p:nvPr/>
        </p:nvSpPr>
        <p:spPr>
          <a:xfrm>
            <a:off x="8990381" y="2247595"/>
            <a:ext cx="2546604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8A9DBB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2023 – 2026</a:t>
            </a:r>
            <a:endParaRPr lang="en-US" sz="1000" dirty="0"/>
          </a:p>
        </p:txBody>
      </p:sp>
      <p:sp>
        <p:nvSpPr>
          <p:cNvPr id="38" name="Shape 31"/>
          <p:cNvSpPr/>
          <p:nvPr/>
        </p:nvSpPr>
        <p:spPr>
          <a:xfrm>
            <a:off x="5693969" y="2876702"/>
            <a:ext cx="5934456" cy="3600907"/>
          </a:xfrm>
          <a:prstGeom prst="roundRect">
            <a:avLst>
              <a:gd name="adj" fmla="val 806"/>
            </a:avLst>
          </a:prstGeom>
          <a:solidFill>
            <a:srgbClr val="FFFFFF"/>
          </a:solidFill>
          <a:ln w="12700">
            <a:solidFill>
              <a:srgbClr val="E1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9" name="Text 32"/>
          <p:cNvSpPr txBox="1"/>
          <p:nvPr/>
        </p:nvSpPr>
        <p:spPr>
          <a:xfrm>
            <a:off x="5894222" y="3076956"/>
            <a:ext cx="564916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2D3A4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Evolução do Volume de Emendas (R$ Milhões)</a:t>
            </a:r>
            <a:endParaRPr lang="en-US" sz="1200" dirty="0"/>
          </a:p>
        </p:txBody>
      </p:sp>
      <p:pic>
        <p:nvPicPr>
          <p:cNvPr id="40" name="Image 5" descr="preencoded.png"/>
          <p:cNvPicPr>
            <a:picLocks noChangeAspect="1"/>
          </p:cNvPicPr>
          <p:nvPr/>
        </p:nvPicPr>
        <p:blipFill>
          <a:blip r:embed="rId8"/>
          <a:srcRect l="-81" r="-81"/>
          <a:stretch/>
        </p:blipFill>
        <p:spPr>
          <a:xfrm>
            <a:off x="5894222" y="3448202"/>
            <a:ext cx="5533949" cy="2829154"/>
          </a:xfrm>
          <a:prstGeom prst="rect">
            <a:avLst/>
          </a:prstGeom>
        </p:spPr>
      </p:pic>
      <p:sp>
        <p:nvSpPr>
          <p:cNvPr id="41" name="Text 33"/>
          <p:cNvSpPr txBox="1"/>
          <p:nvPr/>
        </p:nvSpPr>
        <p:spPr>
          <a:xfrm>
            <a:off x="857707" y="2397557"/>
            <a:ext cx="4286707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kern="0" spc="150" dirty="0">
                <a:solidFill>
                  <a:srgbClr val="FFFFFF">
                    <a:alpha val="80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Total Destinado (2019–2026)</a:t>
            </a:r>
            <a:endParaRPr lang="en-US" sz="1300" dirty="0"/>
          </a:p>
        </p:txBody>
      </p:sp>
      <p:sp>
        <p:nvSpPr>
          <p:cNvPr id="42" name="Text 34"/>
          <p:cNvSpPr txBox="1"/>
          <p:nvPr/>
        </p:nvSpPr>
        <p:spPr>
          <a:xfrm>
            <a:off x="857707" y="2750515"/>
            <a:ext cx="6333134" cy="7626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R$</a:t>
            </a:r>
            <a:r>
              <a:rPr lang="en-US" sz="60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408</a:t>
            </a:r>
            <a:r>
              <a:rPr lang="en-US" sz="2400" b="1" dirty="0">
                <a:solidFill>
                  <a:srgbClr val="2EBD6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,16 Mi</a:t>
            </a:r>
            <a:endParaRPr lang="en-US" sz="6000" dirty="0"/>
          </a:p>
        </p:txBody>
      </p:sp>
      <p:sp>
        <p:nvSpPr>
          <p:cNvPr id="43" name="Text 35"/>
          <p:cNvSpPr txBox="1"/>
          <p:nvPr/>
        </p:nvSpPr>
        <p:spPr>
          <a:xfrm>
            <a:off x="857707" y="3702406"/>
            <a:ext cx="424830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FFFFFF">
                    <a:alpha val="7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Valor acumulado distribuído para centenas de municípios do Rio Grande do Sul.</a:t>
            </a:r>
            <a:endParaRPr lang="en-US" sz="1200" dirty="0"/>
          </a:p>
        </p:txBody>
      </p:sp>
      <p:pic>
        <p:nvPicPr>
          <p:cNvPr id="44" name="Image 7" descr="preencoded.png">
            <a:extLst>
              <a:ext uri="{FF2B5EF4-FFF2-40B4-BE49-F238E27FC236}">
                <a16:creationId xmlns:a16="http://schemas.microsoft.com/office/drawing/2014/main" id="{D099C349-CC0B-13F4-0C2C-A913CBF25204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0005821" y="-450799"/>
            <a:ext cx="1679753" cy="1679753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15A05C10-CF7A-16C8-D293-966AA692C785}"/>
              </a:ext>
            </a:extLst>
          </p:cNvPr>
          <p:cNvSpPr txBox="1"/>
          <p:nvPr/>
        </p:nvSpPr>
        <p:spPr>
          <a:xfrm>
            <a:off x="4929158" y="6544064"/>
            <a:ext cx="7048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</a:t>
            </a:r>
            <a:r>
              <a:rPr lang="en-US" sz="1200" dirty="0" err="1"/>
              <a:t>Todas</a:t>
            </a:r>
            <a:r>
              <a:rPr lang="en-US" sz="1200" dirty="0"/>
              <a:t> </a:t>
            </a:r>
            <a:r>
              <a:rPr lang="en-US" sz="1200" dirty="0" err="1"/>
              <a:t>emendas</a:t>
            </a:r>
            <a:r>
              <a:rPr lang="en-US" sz="1200" dirty="0"/>
              <a:t> sempre com </a:t>
            </a:r>
            <a:r>
              <a:rPr lang="en-US" sz="1200" dirty="0" err="1"/>
              <a:t>votos</a:t>
            </a:r>
            <a:r>
              <a:rPr lang="en-US" sz="1200" dirty="0"/>
              <a:t> e </a:t>
            </a:r>
            <a:r>
              <a:rPr lang="en-US" sz="1200" dirty="0" err="1"/>
              <a:t>escolhas</a:t>
            </a:r>
            <a:r>
              <a:rPr lang="en-US" sz="1200" dirty="0"/>
              <a:t> com </a:t>
            </a:r>
            <a:r>
              <a:rPr lang="en-US" sz="1200" dirty="0" err="1"/>
              <a:t>princípios</a:t>
            </a:r>
            <a:r>
              <a:rPr lang="en-US" sz="1200" dirty="0"/>
              <a:t> do </a:t>
            </a:r>
            <a:r>
              <a:rPr lang="en-US" sz="1200" dirty="0" err="1"/>
              <a:t>Deputado</a:t>
            </a:r>
            <a:r>
              <a:rPr lang="en-US" sz="1200" dirty="0"/>
              <a:t> Pedro Westphalen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-75895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Shape 2"/>
          <p:cNvSpPr/>
          <p:nvPr/>
        </p:nvSpPr>
        <p:spPr>
          <a:xfrm>
            <a:off x="0" y="1084207"/>
            <a:ext cx="12191695" cy="19202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 txBox="1"/>
          <p:nvPr/>
        </p:nvSpPr>
        <p:spPr>
          <a:xfrm>
            <a:off x="571500" y="75895"/>
            <a:ext cx="56007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400" b="1" kern="0" spc="-37" dirty="0">
                <a:solidFill>
                  <a:srgbClr val="00336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RECONHECIMENTOS E LIDERANÇA</a:t>
            </a:r>
            <a:endParaRPr lang="en-US" sz="2400" dirty="0"/>
          </a:p>
        </p:txBody>
      </p:sp>
      <p:sp>
        <p:nvSpPr>
          <p:cNvPr id="6" name="Text 4"/>
          <p:cNvSpPr txBox="1"/>
          <p:nvPr/>
        </p:nvSpPr>
        <p:spPr>
          <a:xfrm>
            <a:off x="571500" y="580644"/>
            <a:ext cx="5978347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6B728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Uma trajetória marcada pela excelência e compromisso público</a:t>
            </a:r>
            <a:endParaRPr lang="en-US" sz="1300" dirty="0"/>
          </a:p>
        </p:txBody>
      </p:sp>
      <p:sp>
        <p:nvSpPr>
          <p:cNvPr id="7" name="Text 5"/>
          <p:cNvSpPr txBox="1"/>
          <p:nvPr/>
        </p:nvSpPr>
        <p:spPr>
          <a:xfrm>
            <a:off x="10563149" y="705216"/>
            <a:ext cx="1067105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b="1" kern="0" spc="105" dirty="0">
                <a:solidFill>
                  <a:srgbClr val="9CA3AF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Premiações</a:t>
            </a:r>
            <a:endParaRPr lang="en-US" sz="1000" dirty="0"/>
          </a:p>
        </p:txBody>
      </p:sp>
      <p:sp>
        <p:nvSpPr>
          <p:cNvPr id="8" name="Shape 6"/>
          <p:cNvSpPr/>
          <p:nvPr/>
        </p:nvSpPr>
        <p:spPr>
          <a:xfrm>
            <a:off x="11315700" y="933816"/>
            <a:ext cx="75895" cy="75895"/>
          </a:xfrm>
          <a:prstGeom prst="ellipse">
            <a:avLst/>
          </a:prstGeom>
          <a:solidFill>
            <a:srgbClr val="00336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11430000" y="933816"/>
            <a:ext cx="75895" cy="75895"/>
          </a:xfrm>
          <a:prstGeom prst="ellipse">
            <a:avLst/>
          </a:prstGeom>
          <a:solidFill>
            <a:srgbClr val="00804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11544300" y="933816"/>
            <a:ext cx="75895" cy="75895"/>
          </a:xfrm>
          <a:prstGeom prst="ellipse">
            <a:avLst/>
          </a:prstGeom>
          <a:solidFill>
            <a:srgbClr val="F59E0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9"/>
          <p:cNvSpPr/>
          <p:nvPr/>
        </p:nvSpPr>
        <p:spPr>
          <a:xfrm>
            <a:off x="571500" y="1225615"/>
            <a:ext cx="2667305" cy="5408646"/>
          </a:xfrm>
          <a:prstGeom prst="roundRect">
            <a:avLst>
              <a:gd name="adj" fmla="val 1469"/>
            </a:avLst>
          </a:prstGeom>
          <a:solidFill>
            <a:srgbClr val="003366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blurRad="101600" dist="38100" dir="162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14" name="Shape 10"/>
          <p:cNvSpPr/>
          <p:nvPr/>
        </p:nvSpPr>
        <p:spPr>
          <a:xfrm>
            <a:off x="3476549" y="1229220"/>
            <a:ext cx="3952951" cy="1637423"/>
          </a:xfrm>
          <a:prstGeom prst="roundRect">
            <a:avLst>
              <a:gd name="adj" fmla="val 1730"/>
            </a:avLst>
          </a:prstGeom>
          <a:solidFill>
            <a:srgbClr val="FFFFFF"/>
          </a:solidFill>
          <a:ln w="12700">
            <a:solidFill>
              <a:srgbClr val="F1F5F9"/>
            </a:solidFill>
            <a:prstDash val="solid"/>
          </a:ln>
          <a:effectLst>
            <a:outerShdw blurRad="101600" dist="38100" dir="162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Shape 11"/>
          <p:cNvSpPr/>
          <p:nvPr/>
        </p:nvSpPr>
        <p:spPr>
          <a:xfrm>
            <a:off x="3476549" y="1225615"/>
            <a:ext cx="3952951" cy="47549"/>
          </a:xfrm>
          <a:prstGeom prst="roundRect">
            <a:avLst>
              <a:gd name="adj" fmla="val 89445"/>
            </a:avLst>
          </a:prstGeom>
          <a:solidFill>
            <a:srgbClr val="0EA5E9"/>
          </a:solidFill>
          <a:ln w="12700">
            <a:solidFill>
              <a:srgbClr val="0EA5E9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3">
            <a:alphaModFix amt="5000"/>
          </a:blip>
          <a:srcRect l="-2140" r="-2140"/>
          <a:stretch/>
        </p:blipFill>
        <p:spPr>
          <a:xfrm>
            <a:off x="6724498" y="3004718"/>
            <a:ext cx="790956" cy="866851"/>
          </a:xfrm>
          <a:prstGeom prst="rect">
            <a:avLst/>
          </a:prstGeom>
        </p:spPr>
      </p:pic>
      <p:sp>
        <p:nvSpPr>
          <p:cNvPr id="17" name="Text 12"/>
          <p:cNvSpPr txBox="1"/>
          <p:nvPr/>
        </p:nvSpPr>
        <p:spPr>
          <a:xfrm>
            <a:off x="3943807" y="1619402"/>
            <a:ext cx="3353105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75" dirty="0">
                <a:solidFill>
                  <a:srgbClr val="64748B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Referência Nacional </a:t>
            </a:r>
            <a:endParaRPr lang="en-US" sz="900" dirty="0"/>
          </a:p>
        </p:txBody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4"/>
          <a:srcRect l="-5467" r="-5467"/>
          <a:stretch/>
        </p:blipFill>
        <p:spPr>
          <a:xfrm>
            <a:off x="3724351" y="1647749"/>
            <a:ext cx="142646" cy="114300"/>
          </a:xfrm>
          <a:prstGeom prst="rect">
            <a:avLst/>
          </a:prstGeom>
        </p:spPr>
      </p:pic>
      <p:sp>
        <p:nvSpPr>
          <p:cNvPr id="19" name="Text 13"/>
          <p:cNvSpPr txBox="1"/>
          <p:nvPr/>
        </p:nvSpPr>
        <p:spPr>
          <a:xfrm>
            <a:off x="3724350" y="1886407"/>
            <a:ext cx="3705149" cy="5532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1E293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100+ Mais Influentes da Saúde</a:t>
            </a:r>
            <a:endParaRPr lang="en-US" sz="1800" dirty="0"/>
          </a:p>
        </p:txBody>
      </p:sp>
      <p:sp>
        <p:nvSpPr>
          <p:cNvPr id="20" name="Text 14"/>
          <p:cNvSpPr txBox="1"/>
          <p:nvPr/>
        </p:nvSpPr>
        <p:spPr>
          <a:xfrm>
            <a:off x="3724351" y="2181225"/>
            <a:ext cx="3534156" cy="3187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Reconhecimento pela atuação destacada em defesa do setor hospitalar e da saúde pública.</a:t>
            </a:r>
            <a:endParaRPr lang="en-US" sz="1000" dirty="0"/>
          </a:p>
        </p:txBody>
      </p:sp>
      <p:pic>
        <p:nvPicPr>
          <p:cNvPr id="21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4351" y="2533516"/>
            <a:ext cx="418795" cy="247802"/>
          </a:xfrm>
          <a:prstGeom prst="rect">
            <a:avLst/>
          </a:prstGeom>
        </p:spPr>
      </p:pic>
      <p:sp>
        <p:nvSpPr>
          <p:cNvPr id="22" name="Text 15"/>
          <p:cNvSpPr/>
          <p:nvPr/>
        </p:nvSpPr>
        <p:spPr>
          <a:xfrm>
            <a:off x="3724351" y="2545545"/>
            <a:ext cx="419710" cy="24780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0369A1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2022</a:t>
            </a:r>
            <a:endParaRPr lang="en-US" sz="900" dirty="0"/>
          </a:p>
        </p:txBody>
      </p:sp>
      <p:pic>
        <p:nvPicPr>
          <p:cNvPr id="23" name="Image 5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9781" y="2533516"/>
            <a:ext cx="418795" cy="247802"/>
          </a:xfrm>
          <a:prstGeom prst="rect">
            <a:avLst/>
          </a:prstGeom>
        </p:spPr>
      </p:pic>
      <p:sp>
        <p:nvSpPr>
          <p:cNvPr id="24" name="Text 16"/>
          <p:cNvSpPr/>
          <p:nvPr/>
        </p:nvSpPr>
        <p:spPr>
          <a:xfrm>
            <a:off x="4189781" y="2545545"/>
            <a:ext cx="419710" cy="24780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0369A1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2024</a:t>
            </a:r>
            <a:endParaRPr lang="en-US" sz="900" dirty="0"/>
          </a:p>
        </p:txBody>
      </p:sp>
      <p:pic>
        <p:nvPicPr>
          <p:cNvPr id="25" name="Image 6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4296" y="2533516"/>
            <a:ext cx="418795" cy="247802"/>
          </a:xfrm>
          <a:prstGeom prst="rect">
            <a:avLst/>
          </a:prstGeom>
        </p:spPr>
      </p:pic>
      <p:sp>
        <p:nvSpPr>
          <p:cNvPr id="26" name="Text 17"/>
          <p:cNvSpPr/>
          <p:nvPr/>
        </p:nvSpPr>
        <p:spPr>
          <a:xfrm>
            <a:off x="4654296" y="2545545"/>
            <a:ext cx="419710" cy="24780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0369A1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2025</a:t>
            </a:r>
            <a:endParaRPr lang="en-US" sz="900" dirty="0"/>
          </a:p>
        </p:txBody>
      </p:sp>
      <p:sp>
        <p:nvSpPr>
          <p:cNvPr id="27" name="Shape 18"/>
          <p:cNvSpPr/>
          <p:nvPr/>
        </p:nvSpPr>
        <p:spPr>
          <a:xfrm>
            <a:off x="3476549" y="3029559"/>
            <a:ext cx="3952951" cy="1619251"/>
          </a:xfrm>
          <a:prstGeom prst="roundRect">
            <a:avLst>
              <a:gd name="adj" fmla="val 1730"/>
            </a:avLst>
          </a:prstGeom>
          <a:solidFill>
            <a:srgbClr val="FFFFFF"/>
          </a:solidFill>
          <a:ln w="12700">
            <a:solidFill>
              <a:srgbClr val="F1F5F9"/>
            </a:solidFill>
            <a:prstDash val="solid"/>
          </a:ln>
          <a:effectLst>
            <a:outerShdw blurRad="101600" dist="38100" dir="162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8" name="Shape 19"/>
          <p:cNvSpPr/>
          <p:nvPr/>
        </p:nvSpPr>
        <p:spPr>
          <a:xfrm>
            <a:off x="3476549" y="2965492"/>
            <a:ext cx="3952951" cy="47549"/>
          </a:xfrm>
          <a:prstGeom prst="roundRect">
            <a:avLst>
              <a:gd name="adj" fmla="val 89445"/>
            </a:avLst>
          </a:prstGeom>
          <a:solidFill>
            <a:srgbClr val="008040"/>
          </a:solidFill>
          <a:ln w="12700">
            <a:solidFill>
              <a:srgbClr val="00804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9" name="Image 7" descr="preencoded.png"/>
          <p:cNvPicPr>
            <a:picLocks noChangeAspect="1"/>
          </p:cNvPicPr>
          <p:nvPr/>
        </p:nvPicPr>
        <p:blipFill>
          <a:blip r:embed="rId6">
            <a:alphaModFix amt="5000"/>
          </a:blip>
          <a:srcRect t="-1322" b="-1322"/>
          <a:stretch/>
        </p:blipFill>
        <p:spPr>
          <a:xfrm>
            <a:off x="6534302" y="5667451"/>
            <a:ext cx="981151" cy="895198"/>
          </a:xfrm>
          <a:prstGeom prst="rect">
            <a:avLst/>
          </a:prstGeom>
        </p:spPr>
      </p:pic>
      <p:sp>
        <p:nvSpPr>
          <p:cNvPr id="30" name="Text 20"/>
          <p:cNvSpPr txBox="1"/>
          <p:nvPr/>
        </p:nvSpPr>
        <p:spPr>
          <a:xfrm>
            <a:off x="3924605" y="3203572"/>
            <a:ext cx="3372307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75" dirty="0">
                <a:solidFill>
                  <a:srgbClr val="64748B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</a:t>
            </a:r>
            <a:r>
              <a:rPr lang="en-US" sz="900" b="1" kern="0" spc="75" dirty="0" err="1">
                <a:solidFill>
                  <a:srgbClr val="64748B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Reconhecimento</a:t>
            </a:r>
            <a:r>
              <a:rPr lang="en-US" sz="900" b="1" kern="0" spc="75" dirty="0">
                <a:solidFill>
                  <a:srgbClr val="64748B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Nacional e Local </a:t>
            </a:r>
            <a:endParaRPr lang="en-US" sz="900" dirty="0"/>
          </a:p>
        </p:txBody>
      </p:sp>
      <p:sp>
        <p:nvSpPr>
          <p:cNvPr id="32" name="Text 21"/>
          <p:cNvSpPr txBox="1"/>
          <p:nvPr/>
        </p:nvSpPr>
        <p:spPr>
          <a:xfrm>
            <a:off x="3767383" y="3663303"/>
            <a:ext cx="1164946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047857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90+</a:t>
            </a:r>
            <a:endParaRPr lang="en-US" sz="3600" dirty="0"/>
          </a:p>
        </p:txBody>
      </p:sp>
      <p:sp>
        <p:nvSpPr>
          <p:cNvPr id="33" name="Text 22"/>
          <p:cNvSpPr txBox="1"/>
          <p:nvPr/>
        </p:nvSpPr>
        <p:spPr>
          <a:xfrm>
            <a:off x="4778287" y="3811064"/>
            <a:ext cx="1771559" cy="3337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b="1" dirty="0" err="1">
                <a:solidFill>
                  <a:srgbClr val="6B728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Entidades</a:t>
            </a:r>
            <a:r>
              <a:rPr lang="en-US" sz="1100" b="1" dirty="0">
                <a:solidFill>
                  <a:srgbClr val="6B728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 </a:t>
            </a:r>
            <a:r>
              <a:rPr lang="en-US" sz="1100" b="1" dirty="0" err="1">
                <a:solidFill>
                  <a:srgbClr val="6B728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área</a:t>
            </a:r>
            <a:r>
              <a:rPr lang="en-US" sz="1100" b="1" dirty="0">
                <a:solidFill>
                  <a:srgbClr val="6B728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da </a:t>
            </a:r>
            <a:r>
              <a:rPr lang="en-US" sz="1100" b="1" dirty="0" err="1">
                <a:solidFill>
                  <a:srgbClr val="6B728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Saúde</a:t>
            </a:r>
            <a:endParaRPr lang="en-US" sz="1100" dirty="0"/>
          </a:p>
        </p:txBody>
      </p:sp>
      <p:sp>
        <p:nvSpPr>
          <p:cNvPr id="34" name="Text 23"/>
          <p:cNvSpPr txBox="1"/>
          <p:nvPr/>
        </p:nvSpPr>
        <p:spPr>
          <a:xfrm>
            <a:off x="3685946" y="3990809"/>
            <a:ext cx="357256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endParaRPr lang="en-US" sz="1200" dirty="0"/>
          </a:p>
        </p:txBody>
      </p:sp>
      <p:sp>
        <p:nvSpPr>
          <p:cNvPr id="36" name="Shape 25"/>
          <p:cNvSpPr/>
          <p:nvPr/>
        </p:nvSpPr>
        <p:spPr>
          <a:xfrm>
            <a:off x="7795050" y="1192467"/>
            <a:ext cx="3952951" cy="5441794"/>
          </a:xfrm>
          <a:prstGeom prst="roundRect">
            <a:avLst>
              <a:gd name="adj" fmla="val 669"/>
            </a:avLst>
          </a:prstGeom>
          <a:solidFill>
            <a:srgbClr val="FFFFFF"/>
          </a:solidFill>
          <a:ln w="12700">
            <a:solidFill>
              <a:srgbClr val="F1F5F9"/>
            </a:solidFill>
            <a:prstDash val="solid"/>
          </a:ln>
          <a:effectLst>
            <a:outerShdw blurRad="101600" dist="38100" dir="162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pPr algn="ctr"/>
            <a:r>
              <a:rPr lang="pt-BR" b="1" dirty="0">
                <a:solidFill>
                  <a:srgbClr val="FFFFFF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Colar</a:t>
            </a:r>
            <a:endParaRPr lang="pt-BR" b="1" dirty="0">
              <a:solidFill>
                <a:schemeClr val="accent2">
                  <a:lumMod val="75000"/>
                </a:schemeClr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</p:txBody>
      </p:sp>
      <p:sp>
        <p:nvSpPr>
          <p:cNvPr id="37" name="Text 26"/>
          <p:cNvSpPr txBox="1"/>
          <p:nvPr/>
        </p:nvSpPr>
        <p:spPr>
          <a:xfrm>
            <a:off x="8115300" y="1400516"/>
            <a:ext cx="3372307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75" dirty="0">
                <a:solidFill>
                  <a:srgbClr val="64748B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Outras </a:t>
            </a:r>
            <a:r>
              <a:rPr lang="en-US" sz="900" b="1" kern="0" spc="75" dirty="0" err="1">
                <a:solidFill>
                  <a:srgbClr val="64748B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Honrarias</a:t>
            </a:r>
            <a:r>
              <a:rPr lang="en-US" sz="900" b="1" kern="0" spc="75" dirty="0">
                <a:solidFill>
                  <a:srgbClr val="64748B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</a:t>
            </a:r>
            <a:endParaRPr lang="en-US" sz="900" dirty="0"/>
          </a:p>
        </p:txBody>
      </p:sp>
      <p:pic>
        <p:nvPicPr>
          <p:cNvPr id="38" name="Image 9" descr="preencoded.png"/>
          <p:cNvPicPr>
            <a:picLocks noChangeAspect="1"/>
          </p:cNvPicPr>
          <p:nvPr/>
        </p:nvPicPr>
        <p:blipFill>
          <a:blip r:embed="rId7"/>
          <a:srcRect l="-4000" r="-4000"/>
          <a:stretch/>
        </p:blipFill>
        <p:spPr>
          <a:xfrm>
            <a:off x="7915046" y="1428862"/>
            <a:ext cx="123444" cy="114300"/>
          </a:xfrm>
          <a:prstGeom prst="rect">
            <a:avLst/>
          </a:prstGeom>
        </p:spPr>
      </p:pic>
      <p:sp>
        <p:nvSpPr>
          <p:cNvPr id="39" name="Shape 27"/>
          <p:cNvSpPr/>
          <p:nvPr/>
        </p:nvSpPr>
        <p:spPr>
          <a:xfrm>
            <a:off x="7915046" y="2371049"/>
            <a:ext cx="3457346" cy="9144"/>
          </a:xfrm>
          <a:prstGeom prst="rect">
            <a:avLst/>
          </a:prstGeom>
          <a:solidFill>
            <a:srgbClr val="F1F5F9"/>
          </a:solidFill>
          <a:ln w="12700">
            <a:solidFill>
              <a:srgbClr val="F1F5F9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1" name="Text 29"/>
          <p:cNvSpPr txBox="1"/>
          <p:nvPr/>
        </p:nvSpPr>
        <p:spPr>
          <a:xfrm>
            <a:off x="8438998" y="2006049"/>
            <a:ext cx="304861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33415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Calçada da Fama do Agro</a:t>
            </a:r>
            <a:endParaRPr lang="en-US" sz="1100" dirty="0"/>
          </a:p>
        </p:txBody>
      </p:sp>
      <p:sp>
        <p:nvSpPr>
          <p:cNvPr id="42" name="Text 30"/>
          <p:cNvSpPr txBox="1"/>
          <p:nvPr/>
        </p:nvSpPr>
        <p:spPr>
          <a:xfrm>
            <a:off x="8438998" y="2171049"/>
            <a:ext cx="304861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4748B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Expodireto Cotrijal • 2026</a:t>
            </a:r>
            <a:endParaRPr lang="en-US" sz="900" dirty="0"/>
          </a:p>
        </p:txBody>
      </p:sp>
      <p:sp>
        <p:nvSpPr>
          <p:cNvPr id="43" name="Shape 31"/>
          <p:cNvSpPr/>
          <p:nvPr/>
        </p:nvSpPr>
        <p:spPr>
          <a:xfrm>
            <a:off x="7915046" y="2821049"/>
            <a:ext cx="3457346" cy="9144"/>
          </a:xfrm>
          <a:prstGeom prst="rect">
            <a:avLst/>
          </a:prstGeom>
          <a:solidFill>
            <a:srgbClr val="F1F5F9"/>
          </a:solidFill>
          <a:ln w="12700">
            <a:solidFill>
              <a:srgbClr val="F1F5F9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6" name="Text 33"/>
          <p:cNvSpPr txBox="1"/>
          <p:nvPr/>
        </p:nvSpPr>
        <p:spPr>
          <a:xfrm>
            <a:off x="8438998" y="2456049"/>
            <a:ext cx="304861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33415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Colar Cândido Fontoura</a:t>
            </a:r>
          </a:p>
        </p:txBody>
      </p:sp>
      <p:sp>
        <p:nvSpPr>
          <p:cNvPr id="47" name="Text 34"/>
          <p:cNvSpPr txBox="1"/>
          <p:nvPr/>
        </p:nvSpPr>
        <p:spPr>
          <a:xfrm>
            <a:off x="8438998" y="2621049"/>
            <a:ext cx="304861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900" dirty="0">
                <a:solidFill>
                  <a:srgbClr val="64748B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2025 • </a:t>
            </a:r>
            <a:r>
              <a:rPr lang="en-US" sz="900" dirty="0" err="1">
                <a:solidFill>
                  <a:srgbClr val="64748B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Mérito</a:t>
            </a:r>
            <a:r>
              <a:rPr lang="en-US" sz="900" dirty="0">
                <a:solidFill>
                  <a:srgbClr val="64748B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Industrial </a:t>
            </a:r>
            <a:r>
              <a:rPr lang="en-US" sz="900" dirty="0" err="1">
                <a:solidFill>
                  <a:srgbClr val="64748B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Farmacêutico</a:t>
            </a:r>
            <a:r>
              <a:rPr lang="en-US" sz="900" dirty="0">
                <a:solidFill>
                  <a:srgbClr val="64748B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.      </a:t>
            </a:r>
            <a:r>
              <a:rPr lang="en-US" sz="900" dirty="0" err="1">
                <a:solidFill>
                  <a:srgbClr val="64748B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SindusFarma</a:t>
            </a:r>
            <a:endParaRPr lang="en-US" sz="900" dirty="0"/>
          </a:p>
        </p:txBody>
      </p:sp>
      <p:sp>
        <p:nvSpPr>
          <p:cNvPr id="48" name="Shape 35"/>
          <p:cNvSpPr/>
          <p:nvPr/>
        </p:nvSpPr>
        <p:spPr>
          <a:xfrm>
            <a:off x="7915046" y="3260291"/>
            <a:ext cx="3457346" cy="9144"/>
          </a:xfrm>
          <a:prstGeom prst="rect">
            <a:avLst/>
          </a:prstGeom>
          <a:solidFill>
            <a:srgbClr val="F1F5F9"/>
          </a:solidFill>
          <a:ln w="12700">
            <a:solidFill>
              <a:srgbClr val="F1F5F9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1" name="Text 37"/>
          <p:cNvSpPr txBox="1"/>
          <p:nvPr/>
        </p:nvSpPr>
        <p:spPr>
          <a:xfrm>
            <a:off x="8438998" y="2873775"/>
            <a:ext cx="304861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33415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Medalha do Mérito Militar</a:t>
            </a:r>
            <a:endParaRPr lang="en-US" sz="1100" dirty="0"/>
          </a:p>
        </p:txBody>
      </p:sp>
      <p:sp>
        <p:nvSpPr>
          <p:cNvPr id="52" name="Text 38"/>
          <p:cNvSpPr txBox="1"/>
          <p:nvPr/>
        </p:nvSpPr>
        <p:spPr>
          <a:xfrm>
            <a:off x="8438998" y="3049533"/>
            <a:ext cx="304861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4748B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Ordem do Mérito • 2019</a:t>
            </a:r>
            <a:endParaRPr lang="en-US" sz="900" dirty="0"/>
          </a:p>
        </p:txBody>
      </p:sp>
      <p:sp>
        <p:nvSpPr>
          <p:cNvPr id="53" name="Shape 39"/>
          <p:cNvSpPr/>
          <p:nvPr/>
        </p:nvSpPr>
        <p:spPr>
          <a:xfrm>
            <a:off x="7915046" y="3721049"/>
            <a:ext cx="3457346" cy="9144"/>
          </a:xfrm>
          <a:prstGeom prst="rect">
            <a:avLst/>
          </a:prstGeom>
          <a:solidFill>
            <a:srgbClr val="F1F5F9"/>
          </a:solidFill>
          <a:ln w="12700">
            <a:solidFill>
              <a:srgbClr val="F1F5F9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6" name="Text 41"/>
          <p:cNvSpPr txBox="1"/>
          <p:nvPr/>
        </p:nvSpPr>
        <p:spPr>
          <a:xfrm>
            <a:off x="8438998" y="3313017"/>
            <a:ext cx="304861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33415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Prêmio Líderes e Vencedores</a:t>
            </a:r>
            <a:endParaRPr lang="en-US" sz="1100" dirty="0"/>
          </a:p>
        </p:txBody>
      </p:sp>
      <p:sp>
        <p:nvSpPr>
          <p:cNvPr id="57" name="Text 42"/>
          <p:cNvSpPr txBox="1"/>
          <p:nvPr/>
        </p:nvSpPr>
        <p:spPr>
          <a:xfrm>
            <a:off x="8438998" y="3478017"/>
            <a:ext cx="304861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4748B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Mérito Político ALRS • 2014/2020</a:t>
            </a:r>
            <a:endParaRPr lang="en-US" sz="900" dirty="0"/>
          </a:p>
        </p:txBody>
      </p:sp>
      <p:sp>
        <p:nvSpPr>
          <p:cNvPr id="60" name="Text 44"/>
          <p:cNvSpPr txBox="1"/>
          <p:nvPr/>
        </p:nvSpPr>
        <p:spPr>
          <a:xfrm>
            <a:off x="8438998" y="3763017"/>
            <a:ext cx="3246576" cy="1382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 err="1">
                <a:solidFill>
                  <a:srgbClr val="334155"/>
                </a:solidFill>
                <a:latin typeface="Montserrat" pitchFamily="34" charset="0"/>
              </a:rPr>
              <a:t>Homenagem</a:t>
            </a:r>
            <a:r>
              <a:rPr lang="en-US" sz="1100" b="1" dirty="0">
                <a:solidFill>
                  <a:srgbClr val="334155"/>
                </a:solidFill>
                <a:latin typeface="Montserrat" pitchFamily="34" charset="0"/>
              </a:rPr>
              <a:t> Hospital Sao Lucas  da PUCRS</a:t>
            </a:r>
            <a:endParaRPr lang="en-US" sz="1100" dirty="0"/>
          </a:p>
        </p:txBody>
      </p:sp>
      <p:sp>
        <p:nvSpPr>
          <p:cNvPr id="61" name="Text 45"/>
          <p:cNvSpPr txBox="1"/>
          <p:nvPr/>
        </p:nvSpPr>
        <p:spPr>
          <a:xfrm>
            <a:off x="8438998" y="3928017"/>
            <a:ext cx="304861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4748B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2022</a:t>
            </a:r>
            <a:endParaRPr lang="en-US" sz="900" dirty="0"/>
          </a:p>
        </p:txBody>
      </p:sp>
      <p:pic>
        <p:nvPicPr>
          <p:cNvPr id="70" name="Image 7" descr="preencoded.png">
            <a:extLst>
              <a:ext uri="{FF2B5EF4-FFF2-40B4-BE49-F238E27FC236}">
                <a16:creationId xmlns:a16="http://schemas.microsoft.com/office/drawing/2014/main" id="{23C2DB05-DBEC-0584-F17F-8EE579BC857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b="30516"/>
          <a:stretch>
            <a:fillRect/>
          </a:stretch>
        </p:blipFill>
        <p:spPr>
          <a:xfrm>
            <a:off x="10005821" y="-450799"/>
            <a:ext cx="1679753" cy="1190202"/>
          </a:xfrm>
          <a:prstGeom prst="rect">
            <a:avLst/>
          </a:prstGeom>
        </p:spPr>
      </p:pic>
      <p:sp>
        <p:nvSpPr>
          <p:cNvPr id="2002" name="NewDiv_4963607"/>
          <p:cNvSpPr/>
          <p:nvPr/>
        </p:nvSpPr>
        <p:spPr>
          <a:xfrm>
            <a:off x="7915046" y="4545743"/>
            <a:ext cx="3457346" cy="9144"/>
          </a:xfrm>
          <a:prstGeom prst="rect">
            <a:avLst/>
          </a:prstGeom>
          <a:solidFill>
            <a:srgbClr val="F1F5F9"/>
          </a:solidFill>
          <a:ln w="12700">
            <a:solidFill>
              <a:srgbClr val="F1F5F9">
                <a:alpha val="0"/>
              </a:srgbClr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2003" name="NewTitle_4598607"/>
          <p:cNvSpPr txBox="1"/>
          <p:nvPr/>
        </p:nvSpPr>
        <p:spPr>
          <a:xfrm>
            <a:off x="8438998" y="4137711"/>
            <a:ext cx="304861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pt-BR" sz="1100" b="1" dirty="0">
                <a:solidFill>
                  <a:srgbClr val="33415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Prêmio Responsabilidade Ambiental</a:t>
            </a:r>
            <a:endParaRPr lang="pt-BR" sz="1100" dirty="0"/>
          </a:p>
        </p:txBody>
      </p:sp>
      <p:sp>
        <p:nvSpPr>
          <p:cNvPr id="2004" name="NewSub_4763607"/>
          <p:cNvSpPr txBox="1"/>
          <p:nvPr/>
        </p:nvSpPr>
        <p:spPr>
          <a:xfrm>
            <a:off x="8438998" y="4302711"/>
            <a:ext cx="304861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pt-BR" sz="900" dirty="0">
                <a:solidFill>
                  <a:srgbClr val="64748B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2006</a:t>
            </a:r>
            <a:endParaRPr lang="pt-BR" sz="900" dirty="0"/>
          </a:p>
        </p:txBody>
      </p:sp>
      <p:sp>
        <p:nvSpPr>
          <p:cNvPr id="2012" name="NewDiv_5413607"/>
          <p:cNvSpPr/>
          <p:nvPr/>
        </p:nvSpPr>
        <p:spPr>
          <a:xfrm>
            <a:off x="7915046" y="5124839"/>
            <a:ext cx="3457346" cy="9144"/>
          </a:xfrm>
          <a:prstGeom prst="rect">
            <a:avLst/>
          </a:prstGeom>
          <a:solidFill>
            <a:srgbClr val="F1F5F9"/>
          </a:solidFill>
          <a:ln w="12700">
            <a:solidFill>
              <a:srgbClr val="F1F5F9">
                <a:alpha val="0"/>
              </a:srgbClr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2013" name="NewTitle_5048607"/>
          <p:cNvSpPr txBox="1"/>
          <p:nvPr/>
        </p:nvSpPr>
        <p:spPr>
          <a:xfrm>
            <a:off x="8438998" y="4609227"/>
            <a:ext cx="304861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pt-BR" sz="1100" b="1" dirty="0">
                <a:solidFill>
                  <a:srgbClr val="33415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Troféu SENAR – O Sul</a:t>
            </a:r>
            <a:endParaRPr lang="pt-BR" sz="1100" dirty="0"/>
          </a:p>
        </p:txBody>
      </p:sp>
      <p:sp>
        <p:nvSpPr>
          <p:cNvPr id="2014" name="NewSub_5213607"/>
          <p:cNvSpPr txBox="1"/>
          <p:nvPr/>
        </p:nvSpPr>
        <p:spPr>
          <a:xfrm>
            <a:off x="8438998" y="4774227"/>
            <a:ext cx="304861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pt-BR" sz="900" dirty="0">
                <a:solidFill>
                  <a:srgbClr val="64748B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Destaque Política Gaúcha • Expointer 2013</a:t>
            </a:r>
            <a:endParaRPr lang="pt-BR" sz="900" dirty="0"/>
          </a:p>
        </p:txBody>
      </p:sp>
      <p:sp>
        <p:nvSpPr>
          <p:cNvPr id="2022" name="NewDiv_5863607"/>
          <p:cNvSpPr/>
          <p:nvPr/>
        </p:nvSpPr>
        <p:spPr>
          <a:xfrm>
            <a:off x="7915046" y="5413469"/>
            <a:ext cx="3457346" cy="9144"/>
          </a:xfrm>
          <a:prstGeom prst="rect">
            <a:avLst/>
          </a:prstGeom>
          <a:solidFill>
            <a:srgbClr val="F1F5F9"/>
          </a:solidFill>
          <a:ln w="12700">
            <a:solidFill>
              <a:srgbClr val="F1F5F9">
                <a:alpha val="0"/>
              </a:srgbClr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2023" name="NewTitle_5498607"/>
          <p:cNvSpPr txBox="1"/>
          <p:nvPr/>
        </p:nvSpPr>
        <p:spPr>
          <a:xfrm>
            <a:off x="8438998" y="5026953"/>
            <a:ext cx="304861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pt-BR" sz="1100" b="1" dirty="0">
                <a:solidFill>
                  <a:srgbClr val="33415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Troféu Semente de Ouro</a:t>
            </a:r>
            <a:endParaRPr lang="pt-BR" sz="1100" dirty="0"/>
          </a:p>
        </p:txBody>
      </p:sp>
      <p:sp>
        <p:nvSpPr>
          <p:cNvPr id="2024" name="NewSub_5663607"/>
          <p:cNvSpPr txBox="1"/>
          <p:nvPr/>
        </p:nvSpPr>
        <p:spPr>
          <a:xfrm>
            <a:off x="8438998" y="5191953"/>
            <a:ext cx="304861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pt-BR" sz="900" dirty="0">
                <a:solidFill>
                  <a:srgbClr val="64748B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Expodireto 2023</a:t>
            </a:r>
            <a:endParaRPr lang="pt-BR" sz="900" dirty="0"/>
          </a:p>
        </p:txBody>
      </p:sp>
      <p:sp>
        <p:nvSpPr>
          <p:cNvPr id="2032" name="NewDiv_6313607"/>
          <p:cNvSpPr/>
          <p:nvPr/>
        </p:nvSpPr>
        <p:spPr>
          <a:xfrm>
            <a:off x="7915046" y="5831195"/>
            <a:ext cx="3457346" cy="9144"/>
          </a:xfrm>
          <a:prstGeom prst="rect">
            <a:avLst/>
          </a:prstGeom>
          <a:solidFill>
            <a:srgbClr val="F1F5F9"/>
          </a:solidFill>
          <a:ln w="12700">
            <a:solidFill>
              <a:srgbClr val="F1F5F9">
                <a:alpha val="0"/>
              </a:srgbClr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2033" name="NewTitle_5948607"/>
          <p:cNvSpPr txBox="1"/>
          <p:nvPr/>
        </p:nvSpPr>
        <p:spPr>
          <a:xfrm>
            <a:off x="8438998" y="5433921"/>
            <a:ext cx="304861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pt-BR" sz="1100" b="1" dirty="0">
                <a:solidFill>
                  <a:srgbClr val="33415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Trigo de Ouro</a:t>
            </a:r>
            <a:endParaRPr lang="pt-BR" sz="1100" dirty="0"/>
          </a:p>
        </p:txBody>
      </p:sp>
      <p:sp>
        <p:nvSpPr>
          <p:cNvPr id="2034" name="NewSub_6113607"/>
          <p:cNvSpPr txBox="1"/>
          <p:nvPr/>
        </p:nvSpPr>
        <p:spPr>
          <a:xfrm>
            <a:off x="8438998" y="5598921"/>
            <a:ext cx="304861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pt-BR" sz="900" dirty="0">
                <a:solidFill>
                  <a:srgbClr val="64748B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2025</a:t>
            </a:r>
            <a:endParaRPr lang="pt-BR" sz="900" dirty="0"/>
          </a:p>
        </p:txBody>
      </p:sp>
      <p:sp>
        <p:nvSpPr>
          <p:cNvPr id="2043" name="NewTitle_6398607"/>
          <p:cNvSpPr txBox="1"/>
          <p:nvPr/>
        </p:nvSpPr>
        <p:spPr>
          <a:xfrm>
            <a:off x="8438998" y="5787848"/>
            <a:ext cx="3048610" cy="3050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pt-BR" sz="1100" b="1" dirty="0">
                <a:solidFill>
                  <a:srgbClr val="33415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Ranking CNM Deputado Municipalista)</a:t>
            </a:r>
          </a:p>
        </p:txBody>
      </p:sp>
      <p:sp>
        <p:nvSpPr>
          <p:cNvPr id="2044" name="NewSub_6563607"/>
          <p:cNvSpPr txBox="1"/>
          <p:nvPr/>
        </p:nvSpPr>
        <p:spPr>
          <a:xfrm>
            <a:off x="8438998" y="6016647"/>
            <a:ext cx="304861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pt-BR" sz="900" dirty="0">
                <a:solidFill>
                  <a:srgbClr val="64748B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(10º no Brasil  • 1º no RS </a:t>
            </a:r>
            <a:endParaRPr lang="pt-BR" sz="900" dirty="0"/>
          </a:p>
        </p:txBody>
      </p:sp>
      <p:sp>
        <p:nvSpPr>
          <p:cNvPr id="71" name="Shape 18">
            <a:extLst>
              <a:ext uri="{FF2B5EF4-FFF2-40B4-BE49-F238E27FC236}">
                <a16:creationId xmlns:a16="http://schemas.microsoft.com/office/drawing/2014/main" id="{15941F00-D582-6322-CAAF-59A0C964C73D}"/>
              </a:ext>
            </a:extLst>
          </p:cNvPr>
          <p:cNvSpPr/>
          <p:nvPr/>
        </p:nvSpPr>
        <p:spPr>
          <a:xfrm>
            <a:off x="3496601" y="4826375"/>
            <a:ext cx="3952951" cy="1807885"/>
          </a:xfrm>
          <a:prstGeom prst="roundRect">
            <a:avLst>
              <a:gd name="adj" fmla="val 1730"/>
            </a:avLst>
          </a:prstGeom>
          <a:solidFill>
            <a:srgbClr val="FFFFFF"/>
          </a:solidFill>
          <a:ln w="12700">
            <a:solidFill>
              <a:srgbClr val="F1F5F9"/>
            </a:solidFill>
            <a:prstDash val="solid"/>
          </a:ln>
          <a:effectLst>
            <a:outerShdw blurRad="101600" dist="38100" dir="162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72" name="Text 20">
            <a:extLst>
              <a:ext uri="{FF2B5EF4-FFF2-40B4-BE49-F238E27FC236}">
                <a16:creationId xmlns:a16="http://schemas.microsoft.com/office/drawing/2014/main" id="{DB69F2AB-7861-6680-68D6-235CFBCFB1C3}"/>
              </a:ext>
            </a:extLst>
          </p:cNvPr>
          <p:cNvSpPr txBox="1"/>
          <p:nvPr/>
        </p:nvSpPr>
        <p:spPr>
          <a:xfrm>
            <a:off x="3944657" y="4992263"/>
            <a:ext cx="3372307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75" dirty="0">
                <a:solidFill>
                  <a:srgbClr val="64748B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</a:t>
            </a:r>
            <a:r>
              <a:rPr lang="en-US" sz="900" b="1" kern="0" spc="75" dirty="0" err="1">
                <a:solidFill>
                  <a:srgbClr val="64748B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Reconhecimento</a:t>
            </a:r>
            <a:r>
              <a:rPr lang="en-US" sz="900" b="1" kern="0" spc="75" dirty="0">
                <a:solidFill>
                  <a:srgbClr val="64748B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Nacional </a:t>
            </a:r>
            <a:endParaRPr lang="en-US" sz="900" dirty="0"/>
          </a:p>
        </p:txBody>
      </p:sp>
      <p:sp>
        <p:nvSpPr>
          <p:cNvPr id="75" name="Text 23">
            <a:extLst>
              <a:ext uri="{FF2B5EF4-FFF2-40B4-BE49-F238E27FC236}">
                <a16:creationId xmlns:a16="http://schemas.microsoft.com/office/drawing/2014/main" id="{B1C3F88A-A941-C67E-A294-ED20A728AA96}"/>
              </a:ext>
            </a:extLst>
          </p:cNvPr>
          <p:cNvSpPr txBox="1"/>
          <p:nvPr/>
        </p:nvSpPr>
        <p:spPr>
          <a:xfrm>
            <a:off x="3647966" y="5372307"/>
            <a:ext cx="2524234" cy="13253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 err="1">
                <a:solidFill>
                  <a:srgbClr val="1E293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Prêmio</a:t>
            </a:r>
            <a:r>
              <a:rPr lang="en-US" sz="1200" b="1" dirty="0">
                <a:solidFill>
                  <a:srgbClr val="1E293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Luiz Gastão Rosenfeld  </a:t>
            </a:r>
          </a:p>
        </p:txBody>
      </p:sp>
      <p:sp>
        <p:nvSpPr>
          <p:cNvPr id="76" name="Text 24">
            <a:extLst>
              <a:ext uri="{FF2B5EF4-FFF2-40B4-BE49-F238E27FC236}">
                <a16:creationId xmlns:a16="http://schemas.microsoft.com/office/drawing/2014/main" id="{5A0C2FDC-EDC1-921F-52A5-16F1D2225285}"/>
              </a:ext>
            </a:extLst>
          </p:cNvPr>
          <p:cNvSpPr txBox="1"/>
          <p:nvPr/>
        </p:nvSpPr>
        <p:spPr>
          <a:xfrm>
            <a:off x="3744403" y="6334031"/>
            <a:ext cx="4091026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000" dirty="0">
                <a:solidFill>
                  <a:srgbClr val="6B728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Título </a:t>
            </a:r>
            <a:r>
              <a:rPr lang="en-US" sz="1000" dirty="0" err="1">
                <a:solidFill>
                  <a:srgbClr val="6B728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concedido</a:t>
            </a:r>
            <a:r>
              <a:rPr lang="en-US" sz="1000" dirty="0">
                <a:solidFill>
                  <a:srgbClr val="6B728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</a:t>
            </a:r>
            <a:r>
              <a:rPr lang="en-US" sz="1000" dirty="0" err="1">
                <a:solidFill>
                  <a:srgbClr val="6B728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nacional</a:t>
            </a:r>
            <a:r>
              <a:rPr lang="en-US" sz="1000" dirty="0">
                <a:solidFill>
                  <a:srgbClr val="6B728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</a:t>
            </a:r>
            <a:r>
              <a:rPr lang="en-US" sz="1000" dirty="0" err="1">
                <a:solidFill>
                  <a:srgbClr val="6B728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por</a:t>
            </a:r>
            <a:r>
              <a:rPr lang="en-US" sz="1000" dirty="0">
                <a:solidFill>
                  <a:srgbClr val="6B728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</a:t>
            </a:r>
            <a:r>
              <a:rPr lang="en-US" sz="1000" dirty="0" err="1">
                <a:solidFill>
                  <a:srgbClr val="6B728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contribuição</a:t>
            </a:r>
            <a:r>
              <a:rPr lang="en-US" sz="1000" dirty="0">
                <a:solidFill>
                  <a:srgbClr val="6B728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à </a:t>
            </a:r>
            <a:r>
              <a:rPr lang="en-US" sz="1000" dirty="0" err="1">
                <a:solidFill>
                  <a:srgbClr val="6B728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Saúde</a:t>
            </a:r>
            <a:r>
              <a:rPr lang="en-US" sz="1000" dirty="0">
                <a:solidFill>
                  <a:srgbClr val="6B728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e à Medicina </a:t>
            </a:r>
            <a:r>
              <a:rPr lang="en-US" sz="1000" dirty="0" err="1">
                <a:solidFill>
                  <a:srgbClr val="6B728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Diagnóstica</a:t>
            </a:r>
            <a:endParaRPr lang="en-US" sz="1000" dirty="0">
              <a:solidFill>
                <a:srgbClr val="6B7280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r>
              <a:rPr lang="en-US" sz="1000" dirty="0">
                <a:solidFill>
                  <a:srgbClr val="6B728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.</a:t>
            </a:r>
            <a:endParaRPr lang="en-US" sz="1000" dirty="0"/>
          </a:p>
        </p:txBody>
      </p:sp>
      <p:sp>
        <p:nvSpPr>
          <p:cNvPr id="77" name="Shape 19">
            <a:extLst>
              <a:ext uri="{FF2B5EF4-FFF2-40B4-BE49-F238E27FC236}">
                <a16:creationId xmlns:a16="http://schemas.microsoft.com/office/drawing/2014/main" id="{2FD0009E-2488-232E-8219-0B8A2BBFF7E3}"/>
              </a:ext>
            </a:extLst>
          </p:cNvPr>
          <p:cNvSpPr/>
          <p:nvPr/>
        </p:nvSpPr>
        <p:spPr>
          <a:xfrm>
            <a:off x="3496599" y="4814341"/>
            <a:ext cx="3952951" cy="47549"/>
          </a:xfrm>
          <a:prstGeom prst="roundRect">
            <a:avLst>
              <a:gd name="adj" fmla="val 89445"/>
            </a:avLst>
          </a:prstGeom>
          <a:solidFill>
            <a:schemeClr val="accent2">
              <a:lumMod val="75000"/>
            </a:schemeClr>
          </a:solidFill>
          <a:ln w="12700">
            <a:solidFill>
              <a:srgbClr val="00804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78" name="Image 1" descr="preencoded.png">
            <a:extLst>
              <a:ext uri="{FF2B5EF4-FFF2-40B4-BE49-F238E27FC236}">
                <a16:creationId xmlns:a16="http://schemas.microsoft.com/office/drawing/2014/main" id="{94DB8795-70FF-3489-D6B4-3752F752089E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30000"/>
          </a:blip>
          <a:srcRect t="-375" b="-375"/>
          <a:stretch/>
        </p:blipFill>
        <p:spPr>
          <a:xfrm>
            <a:off x="1508687" y="4227476"/>
            <a:ext cx="609905" cy="38405"/>
          </a:xfrm>
          <a:prstGeom prst="rect">
            <a:avLst/>
          </a:prstGeom>
        </p:spPr>
      </p:pic>
      <p:sp>
        <p:nvSpPr>
          <p:cNvPr id="79" name="Text 47">
            <a:extLst>
              <a:ext uri="{FF2B5EF4-FFF2-40B4-BE49-F238E27FC236}">
                <a16:creationId xmlns:a16="http://schemas.microsoft.com/office/drawing/2014/main" id="{C031ACA3-C135-8543-4B12-3CD03F95ECB9}"/>
              </a:ext>
            </a:extLst>
          </p:cNvPr>
          <p:cNvSpPr txBox="1"/>
          <p:nvPr/>
        </p:nvSpPr>
        <p:spPr>
          <a:xfrm>
            <a:off x="733806" y="2291336"/>
            <a:ext cx="2199132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600" b="1" dirty="0" err="1">
                <a:solidFill>
                  <a:srgbClr val="FFFFFF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Troféu</a:t>
            </a:r>
            <a:r>
              <a:rPr lang="en-US" sz="1600" b="1" dirty="0">
                <a:solidFill>
                  <a:srgbClr val="FFFFFF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</a:t>
            </a:r>
            <a:r>
              <a:rPr lang="en-US" sz="1600" b="1" dirty="0" err="1">
                <a:solidFill>
                  <a:srgbClr val="FFFFFF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Expodireto</a:t>
            </a:r>
            <a:endParaRPr lang="en-US" sz="1600" b="1" dirty="0">
              <a:solidFill>
                <a:srgbClr val="FFFFFF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algn="ctr"/>
            <a:r>
              <a:rPr lang="en-US" sz="1300" b="1" dirty="0">
                <a:solidFill>
                  <a:srgbClr val="FFFFFF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2023 – 2020 - 2025</a:t>
            </a:r>
            <a:endParaRPr lang="en-US" sz="1300" dirty="0"/>
          </a:p>
        </p:txBody>
      </p:sp>
      <p:pic>
        <p:nvPicPr>
          <p:cNvPr id="83" name="Picture 82" descr="A group of people standing together with a person holding a trophy&#10;&#10;AI-generated content may be incorrect.">
            <a:extLst>
              <a:ext uri="{FF2B5EF4-FFF2-40B4-BE49-F238E27FC236}">
                <a16:creationId xmlns:a16="http://schemas.microsoft.com/office/drawing/2014/main" id="{C9D1EF9D-207E-C4CB-7856-F9A14129102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66633" y="5004521"/>
            <a:ext cx="1030279" cy="795303"/>
          </a:xfrm>
          <a:prstGeom prst="rect">
            <a:avLst/>
          </a:prstGeom>
        </p:spPr>
      </p:pic>
      <p:pic>
        <p:nvPicPr>
          <p:cNvPr id="85" name="Picture 84" descr="A blue hexagon with a logo&#10;&#10;AI-generated content may be incorrect.">
            <a:extLst>
              <a:ext uri="{FF2B5EF4-FFF2-40B4-BE49-F238E27FC236}">
                <a16:creationId xmlns:a16="http://schemas.microsoft.com/office/drawing/2014/main" id="{B872EB33-7DF7-8C01-8E36-AEE7FC60B0DD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t="15635" b="11243"/>
          <a:stretch>
            <a:fillRect/>
          </a:stretch>
        </p:blipFill>
        <p:spPr>
          <a:xfrm>
            <a:off x="4300760" y="5610060"/>
            <a:ext cx="790956" cy="578368"/>
          </a:xfrm>
          <a:prstGeom prst="rect">
            <a:avLst/>
          </a:prstGeom>
        </p:spPr>
      </p:pic>
      <p:sp>
        <p:nvSpPr>
          <p:cNvPr id="87" name="NewTitle_5948607">
            <a:extLst>
              <a:ext uri="{FF2B5EF4-FFF2-40B4-BE49-F238E27FC236}">
                <a16:creationId xmlns:a16="http://schemas.microsoft.com/office/drawing/2014/main" id="{E8B44770-EC5B-3692-DE58-DDFA4781C900}"/>
              </a:ext>
            </a:extLst>
          </p:cNvPr>
          <p:cNvSpPr txBox="1"/>
          <p:nvPr/>
        </p:nvSpPr>
        <p:spPr>
          <a:xfrm>
            <a:off x="8447018" y="1673368"/>
            <a:ext cx="304861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pt-BR" sz="1100" b="1" dirty="0">
                <a:solidFill>
                  <a:srgbClr val="33415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FEHOSUL</a:t>
            </a:r>
            <a:endParaRPr lang="pt-BR" sz="1100" dirty="0"/>
          </a:p>
        </p:txBody>
      </p:sp>
      <p:sp>
        <p:nvSpPr>
          <p:cNvPr id="88" name="NewSub_6113607">
            <a:extLst>
              <a:ext uri="{FF2B5EF4-FFF2-40B4-BE49-F238E27FC236}">
                <a16:creationId xmlns:a16="http://schemas.microsoft.com/office/drawing/2014/main" id="{719B1315-A81A-9FFA-A128-49A1F6AE6567}"/>
              </a:ext>
            </a:extLst>
          </p:cNvPr>
          <p:cNvSpPr txBox="1"/>
          <p:nvPr/>
        </p:nvSpPr>
        <p:spPr>
          <a:xfrm>
            <a:off x="8447018" y="1838368"/>
            <a:ext cx="304861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pt-BR" sz="900" dirty="0">
                <a:solidFill>
                  <a:srgbClr val="64748B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FEHOSUL • 2025</a:t>
            </a:r>
            <a:endParaRPr lang="pt-BR" sz="900" dirty="0"/>
          </a:p>
        </p:txBody>
      </p:sp>
      <p:pic>
        <p:nvPicPr>
          <p:cNvPr id="31" name="Image 3" descr="preencoded.png">
            <a:extLst>
              <a:ext uri="{FF2B5EF4-FFF2-40B4-BE49-F238E27FC236}">
                <a16:creationId xmlns:a16="http://schemas.microsoft.com/office/drawing/2014/main" id="{9802B43E-7BC7-C3C3-3FEE-F2D621AC592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5467" r="-5467"/>
          <a:stretch/>
        </p:blipFill>
        <p:spPr>
          <a:xfrm>
            <a:off x="3729607" y="3229551"/>
            <a:ext cx="142646" cy="114300"/>
          </a:xfrm>
          <a:prstGeom prst="rect">
            <a:avLst/>
          </a:prstGeom>
        </p:spPr>
      </p:pic>
      <p:pic>
        <p:nvPicPr>
          <p:cNvPr id="40" name="Image 3" descr="preencoded.png">
            <a:extLst>
              <a:ext uri="{FF2B5EF4-FFF2-40B4-BE49-F238E27FC236}">
                <a16:creationId xmlns:a16="http://schemas.microsoft.com/office/drawing/2014/main" id="{C8F6D394-7032-E140-CAC0-9A1E6D17781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5467" r="-5467"/>
          <a:stretch/>
        </p:blipFill>
        <p:spPr>
          <a:xfrm>
            <a:off x="3740117" y="5037323"/>
            <a:ext cx="142646" cy="114300"/>
          </a:xfrm>
          <a:prstGeom prst="rect">
            <a:avLst/>
          </a:prstGeom>
        </p:spPr>
      </p:pic>
      <p:pic>
        <p:nvPicPr>
          <p:cNvPr id="44" name="Picture 43" descr="A person holding a trophy&#10;&#10;AI-generated content may be incorrect.">
            <a:extLst>
              <a:ext uri="{FF2B5EF4-FFF2-40B4-BE49-F238E27FC236}">
                <a16:creationId xmlns:a16="http://schemas.microsoft.com/office/drawing/2014/main" id="{0E09543E-B7AF-AD2D-9595-F75DD350A4D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3606" y="3007814"/>
            <a:ext cx="1964219" cy="27140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NewDiv_5863607">
            <a:extLst>
              <a:ext uri="{FF2B5EF4-FFF2-40B4-BE49-F238E27FC236}">
                <a16:creationId xmlns:a16="http://schemas.microsoft.com/office/drawing/2014/main" id="{F69C3869-D519-2A65-0654-6EF721DE2AAA}"/>
              </a:ext>
            </a:extLst>
          </p:cNvPr>
          <p:cNvSpPr/>
          <p:nvPr/>
        </p:nvSpPr>
        <p:spPr>
          <a:xfrm>
            <a:off x="8067446" y="3704793"/>
            <a:ext cx="3457346" cy="9144"/>
          </a:xfrm>
          <a:prstGeom prst="rect">
            <a:avLst/>
          </a:prstGeom>
          <a:solidFill>
            <a:srgbClr val="F1F5F9"/>
          </a:solidFill>
          <a:ln w="12700">
            <a:solidFill>
              <a:srgbClr val="F1F5F9">
                <a:alpha val="0"/>
              </a:srgbClr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13" name="NewDiv_5863607">
            <a:extLst>
              <a:ext uri="{FF2B5EF4-FFF2-40B4-BE49-F238E27FC236}">
                <a16:creationId xmlns:a16="http://schemas.microsoft.com/office/drawing/2014/main" id="{EE96D4CC-48C2-FE7D-C694-95B661C957BA}"/>
              </a:ext>
            </a:extLst>
          </p:cNvPr>
          <p:cNvSpPr/>
          <p:nvPr/>
        </p:nvSpPr>
        <p:spPr>
          <a:xfrm>
            <a:off x="8079993" y="4104619"/>
            <a:ext cx="3457346" cy="9144"/>
          </a:xfrm>
          <a:prstGeom prst="rect">
            <a:avLst/>
          </a:prstGeom>
          <a:solidFill>
            <a:srgbClr val="F1F5F9"/>
          </a:solidFill>
          <a:ln w="12700">
            <a:solidFill>
              <a:srgbClr val="F1F5F9">
                <a:alpha val="0"/>
              </a:srgbClr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45" name="NewDiv_6313607">
            <a:extLst>
              <a:ext uri="{FF2B5EF4-FFF2-40B4-BE49-F238E27FC236}">
                <a16:creationId xmlns:a16="http://schemas.microsoft.com/office/drawing/2014/main" id="{B2303D60-6235-8B7F-DF23-19017BFC7987}"/>
              </a:ext>
            </a:extLst>
          </p:cNvPr>
          <p:cNvSpPr/>
          <p:nvPr/>
        </p:nvSpPr>
        <p:spPr>
          <a:xfrm>
            <a:off x="7959868" y="6263295"/>
            <a:ext cx="3457346" cy="9144"/>
          </a:xfrm>
          <a:prstGeom prst="rect">
            <a:avLst/>
          </a:prstGeom>
          <a:solidFill>
            <a:srgbClr val="F1F5F9"/>
          </a:solidFill>
          <a:ln w="12700">
            <a:solidFill>
              <a:srgbClr val="F1F5F9">
                <a:alpha val="0"/>
              </a:srgbClr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49" name="NewTitle_6398607">
            <a:extLst>
              <a:ext uri="{FF2B5EF4-FFF2-40B4-BE49-F238E27FC236}">
                <a16:creationId xmlns:a16="http://schemas.microsoft.com/office/drawing/2014/main" id="{5E1CBDB5-35B8-4984-6B10-B935A8B1B4A5}"/>
              </a:ext>
            </a:extLst>
          </p:cNvPr>
          <p:cNvSpPr txBox="1"/>
          <p:nvPr/>
        </p:nvSpPr>
        <p:spPr>
          <a:xfrm>
            <a:off x="8451546" y="6252222"/>
            <a:ext cx="3048610" cy="3050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100" b="1" dirty="0" err="1">
                <a:solidFill>
                  <a:srgbClr val="1E293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Cidadão</a:t>
            </a:r>
            <a:r>
              <a:rPr lang="en-US" sz="1100" b="1" dirty="0">
                <a:solidFill>
                  <a:srgbClr val="1E293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100" b="1" dirty="0" err="1">
                <a:solidFill>
                  <a:srgbClr val="1E293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em</a:t>
            </a:r>
            <a:r>
              <a:rPr lang="en-US" sz="1100" b="1" dirty="0">
                <a:solidFill>
                  <a:srgbClr val="1E293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100" b="1" dirty="0" err="1">
                <a:solidFill>
                  <a:srgbClr val="1E293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mais</a:t>
            </a:r>
            <a:r>
              <a:rPr lang="en-US" sz="1100" b="1" dirty="0">
                <a:solidFill>
                  <a:srgbClr val="1E293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15 </a:t>
            </a:r>
            <a:r>
              <a:rPr lang="en-US" sz="1100" b="1" dirty="0" err="1">
                <a:solidFill>
                  <a:srgbClr val="1E293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munícipios</a:t>
            </a:r>
            <a:r>
              <a:rPr lang="en-US" sz="1100" b="1" dirty="0">
                <a:solidFill>
                  <a:srgbClr val="1E293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do RS</a:t>
            </a:r>
            <a:endParaRPr lang="en-US" sz="1100" dirty="0"/>
          </a:p>
        </p:txBody>
      </p:sp>
      <p:sp>
        <p:nvSpPr>
          <p:cNvPr id="50" name="NewSub_6563607">
            <a:extLst>
              <a:ext uri="{FF2B5EF4-FFF2-40B4-BE49-F238E27FC236}">
                <a16:creationId xmlns:a16="http://schemas.microsoft.com/office/drawing/2014/main" id="{D168B0A4-5CCE-5315-D5A7-32473A1B4E91}"/>
              </a:ext>
            </a:extLst>
          </p:cNvPr>
          <p:cNvSpPr txBox="1"/>
          <p:nvPr/>
        </p:nvSpPr>
        <p:spPr>
          <a:xfrm>
            <a:off x="8483820" y="6448747"/>
            <a:ext cx="304861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endParaRPr lang="pt-BR" sz="900" dirty="0"/>
          </a:p>
        </p:txBody>
      </p:sp>
      <p:sp>
        <p:nvSpPr>
          <p:cNvPr id="54" name="Text 24">
            <a:extLst>
              <a:ext uri="{FF2B5EF4-FFF2-40B4-BE49-F238E27FC236}">
                <a16:creationId xmlns:a16="http://schemas.microsoft.com/office/drawing/2014/main" id="{A09E9962-F74B-0968-FBE8-B2916D25AA77}"/>
              </a:ext>
            </a:extLst>
          </p:cNvPr>
          <p:cNvSpPr txBox="1"/>
          <p:nvPr/>
        </p:nvSpPr>
        <p:spPr>
          <a:xfrm>
            <a:off x="8380265" y="6475975"/>
            <a:ext cx="4091026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B728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Título concedido por câmaras municipais em todo o estado.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C2D5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7429500" y="-952805"/>
            <a:ext cx="5715000" cy="5715000"/>
          </a:xfrm>
          <a:prstGeom prst="ellipse">
            <a:avLst/>
          </a:prstGeom>
          <a:solidFill>
            <a:srgbClr val="FFFFFF">
              <a:alpha val="3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-476402" y="3524098"/>
            <a:ext cx="3810305" cy="3810305"/>
          </a:xfrm>
          <a:prstGeom prst="ellipse">
            <a:avLst/>
          </a:prstGeom>
          <a:solidFill>
            <a:srgbClr val="0A6038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rcRect t="-420" b="-420"/>
          <a:stretch/>
        </p:blipFill>
        <p:spPr>
          <a:xfrm>
            <a:off x="5715000" y="3227396"/>
            <a:ext cx="761695" cy="38405"/>
          </a:xfrm>
          <a:prstGeom prst="rect">
            <a:avLst/>
          </a:prstGeom>
        </p:spPr>
      </p:pic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>
            <a:alphaModFix amt="80000"/>
          </a:blip>
          <a:srcRect l="-9" r="-9"/>
          <a:stretch/>
        </p:blipFill>
        <p:spPr>
          <a:xfrm>
            <a:off x="1429207" y="648253"/>
            <a:ext cx="666598" cy="761695"/>
          </a:xfrm>
          <a:prstGeom prst="rect">
            <a:avLst/>
          </a:prstGeom>
        </p:spPr>
      </p:pic>
      <p:sp>
        <p:nvSpPr>
          <p:cNvPr id="10" name="Text 6"/>
          <p:cNvSpPr txBox="1"/>
          <p:nvPr/>
        </p:nvSpPr>
        <p:spPr>
          <a:xfrm>
            <a:off x="1723644" y="1029558"/>
            <a:ext cx="8744407" cy="19248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42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“Podemos juntos fazer muito mais. Contem sempre comigo, </a:t>
            </a:r>
            <a:r>
              <a:rPr lang="en-US" sz="4200" b="1" dirty="0">
                <a:solidFill>
                  <a:srgbClr val="2EBD6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SEMPRE!</a:t>
            </a:r>
            <a:r>
              <a:rPr lang="en-US" sz="42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” </a:t>
            </a:r>
            <a:endParaRPr lang="en-US" sz="420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rcRect l="-10" r="-10"/>
          <a:stretch/>
        </p:blipFill>
        <p:spPr>
          <a:xfrm>
            <a:off x="0" y="5524805"/>
            <a:ext cx="12191695" cy="1333195"/>
          </a:xfrm>
          <a:prstGeom prst="rect">
            <a:avLst/>
          </a:prstGeom>
        </p:spPr>
      </p:pic>
      <p:sp>
        <p:nvSpPr>
          <p:cNvPr id="12" name="Shape 7"/>
          <p:cNvSpPr/>
          <p:nvPr/>
        </p:nvSpPr>
        <p:spPr>
          <a:xfrm>
            <a:off x="370332" y="5982005"/>
            <a:ext cx="476402" cy="476402"/>
          </a:xfrm>
          <a:prstGeom prst="ellipse">
            <a:avLst/>
          </a:prstGeom>
          <a:solidFill>
            <a:srgbClr val="F1F5F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3" name="Image 3"/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/>
          <a:stretch/>
        </p:blipFill>
        <p:spPr>
          <a:xfrm>
            <a:off x="512978" y="6124651"/>
            <a:ext cx="190195" cy="190195"/>
          </a:xfrm>
          <a:prstGeom prst="rect">
            <a:avLst/>
          </a:prstGeom>
        </p:spPr>
      </p:pic>
      <p:sp>
        <p:nvSpPr>
          <p:cNvPr id="14" name="Text 8"/>
          <p:cNvSpPr txBox="1"/>
          <p:nvPr/>
        </p:nvSpPr>
        <p:spPr>
          <a:xfrm>
            <a:off x="989381" y="6019495"/>
            <a:ext cx="2050999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38" dirty="0">
                <a:solidFill>
                  <a:srgbClr val="8A9DBB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Facebook</a:t>
            </a:r>
            <a:endParaRPr lang="en-US" sz="900" dirty="0"/>
          </a:p>
        </p:txBody>
      </p:sp>
      <p:sp>
        <p:nvSpPr>
          <p:cNvPr id="15" name="Text 9"/>
          <p:cNvSpPr txBox="1"/>
          <p:nvPr/>
        </p:nvSpPr>
        <p:spPr>
          <a:xfrm>
            <a:off x="989381" y="6191402"/>
            <a:ext cx="215798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F1E3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pedrowestphalen.com.br</a:t>
            </a:r>
            <a:endParaRPr lang="en-US" sz="1200" dirty="0"/>
          </a:p>
        </p:txBody>
      </p:sp>
      <p:sp>
        <p:nvSpPr>
          <p:cNvPr id="16" name="Shape 10"/>
          <p:cNvSpPr/>
          <p:nvPr/>
        </p:nvSpPr>
        <p:spPr>
          <a:xfrm>
            <a:off x="3436315" y="5982005"/>
            <a:ext cx="476402" cy="476402"/>
          </a:xfrm>
          <a:prstGeom prst="ellipse">
            <a:avLst/>
          </a:prstGeom>
          <a:solidFill>
            <a:srgbClr val="F1F5F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8"/>
          <a:srcRect l="-1648" r="-1648"/>
          <a:stretch/>
        </p:blipFill>
        <p:spPr>
          <a:xfrm>
            <a:off x="3588106" y="6124651"/>
            <a:ext cx="171907" cy="190195"/>
          </a:xfrm>
          <a:prstGeom prst="rect">
            <a:avLst/>
          </a:prstGeom>
        </p:spPr>
      </p:pic>
      <p:sp>
        <p:nvSpPr>
          <p:cNvPr id="18" name="Text 11"/>
          <p:cNvSpPr txBox="1"/>
          <p:nvPr/>
        </p:nvSpPr>
        <p:spPr>
          <a:xfrm>
            <a:off x="4055364" y="6019495"/>
            <a:ext cx="1619402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38" dirty="0">
                <a:solidFill>
                  <a:srgbClr val="8A9DBB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Redes Sociais</a:t>
            </a:r>
            <a:endParaRPr lang="en-US" sz="900" dirty="0"/>
          </a:p>
        </p:txBody>
      </p:sp>
      <p:sp>
        <p:nvSpPr>
          <p:cNvPr id="19" name="Text 12"/>
          <p:cNvSpPr txBox="1"/>
          <p:nvPr/>
        </p:nvSpPr>
        <p:spPr>
          <a:xfrm>
            <a:off x="4055364" y="6191402"/>
            <a:ext cx="161940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F1E3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@pedrowestphalen</a:t>
            </a:r>
            <a:endParaRPr lang="en-US" sz="1200" dirty="0"/>
          </a:p>
        </p:txBody>
      </p:sp>
      <p:sp>
        <p:nvSpPr>
          <p:cNvPr id="20" name="Shape 13"/>
          <p:cNvSpPr/>
          <p:nvPr/>
        </p:nvSpPr>
        <p:spPr>
          <a:xfrm>
            <a:off x="6071616" y="5982005"/>
            <a:ext cx="476402" cy="476402"/>
          </a:xfrm>
          <a:prstGeom prst="ellipse">
            <a:avLst/>
          </a:prstGeom>
          <a:solidFill>
            <a:srgbClr val="F1F5F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1" name="Image 5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6215177" y="6124651"/>
            <a:ext cx="190195" cy="190195"/>
          </a:xfrm>
          <a:prstGeom prst="rect">
            <a:avLst/>
          </a:prstGeom>
        </p:spPr>
      </p:pic>
      <p:sp>
        <p:nvSpPr>
          <p:cNvPr id="22" name="Text 14"/>
          <p:cNvSpPr txBox="1"/>
          <p:nvPr/>
        </p:nvSpPr>
        <p:spPr>
          <a:xfrm>
            <a:off x="6690665" y="6019495"/>
            <a:ext cx="3067812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38" dirty="0">
                <a:solidFill>
                  <a:srgbClr val="8A9DBB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E-mail</a:t>
            </a:r>
            <a:endParaRPr lang="en-US" sz="900" dirty="0"/>
          </a:p>
        </p:txBody>
      </p:sp>
      <p:sp>
        <p:nvSpPr>
          <p:cNvPr id="23" name="Text 15"/>
          <p:cNvSpPr txBox="1"/>
          <p:nvPr/>
        </p:nvSpPr>
        <p:spPr>
          <a:xfrm>
            <a:off x="6690665" y="6191402"/>
            <a:ext cx="323240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F1E3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dep.pedrowestphalen@camara.leg.br</a:t>
            </a:r>
            <a:endParaRPr lang="en-US" sz="1200" dirty="0"/>
          </a:p>
        </p:txBody>
      </p:sp>
      <p:pic>
        <p:nvPicPr>
          <p:cNvPr id="32" name="Imagem 4" descr="Logotipo&#10;&#10;O conteúdo gerado por IA pode estar incorreto.">
            <a:extLst>
              <a:ext uri="{FF2B5EF4-FFF2-40B4-BE49-F238E27FC236}">
                <a16:creationId xmlns:a16="http://schemas.microsoft.com/office/drawing/2014/main" id="{B401DB1B-FED9-8AAF-AD12-FC08F04F551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93" b="31155"/>
          <a:stretch>
            <a:fillRect/>
          </a:stretch>
        </p:blipFill>
        <p:spPr>
          <a:xfrm>
            <a:off x="3956879" y="2954370"/>
            <a:ext cx="4454777" cy="230251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-476402" y="4476902"/>
            <a:ext cx="2857500" cy="2857500"/>
          </a:xfrm>
          <a:prstGeom prst="ellipse">
            <a:avLst/>
          </a:prstGeom>
          <a:solidFill>
            <a:srgbClr val="0C2D5E">
              <a:alpha val="3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0" y="1419149"/>
            <a:ext cx="12191695" cy="28346"/>
          </a:xfrm>
          <a:prstGeom prst="rect">
            <a:avLst/>
          </a:prstGeom>
          <a:solidFill>
            <a:srgbClr val="F4F7FB"/>
          </a:solidFill>
          <a:ln w="12700">
            <a:solidFill>
              <a:srgbClr val="F4F7F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 txBox="1"/>
          <p:nvPr/>
        </p:nvSpPr>
        <p:spPr>
          <a:xfrm>
            <a:off x="571500" y="381305"/>
            <a:ext cx="5534863" cy="5148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700" b="1" kern="0" spc="-37" dirty="0">
                <a:solidFill>
                  <a:srgbClr val="0C2D5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TRAJETÓRIA POLÍTICA</a:t>
            </a:r>
            <a:endParaRPr lang="en-US" sz="2700" dirty="0"/>
          </a:p>
        </p:txBody>
      </p:sp>
      <p:sp>
        <p:nvSpPr>
          <p:cNvPr id="7" name="Text 5"/>
          <p:cNvSpPr txBox="1"/>
          <p:nvPr/>
        </p:nvSpPr>
        <p:spPr>
          <a:xfrm>
            <a:off x="571500" y="942746"/>
            <a:ext cx="6029554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5A688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Evolução constante e aprovação popular crescente (2002–2022)</a:t>
            </a:r>
            <a:endParaRPr lang="en-US" sz="1500" dirty="0"/>
          </a:p>
        </p:txBody>
      </p:sp>
      <p:sp>
        <p:nvSpPr>
          <p:cNvPr id="8" name="Text 6"/>
          <p:cNvSpPr txBox="1"/>
          <p:nvPr/>
        </p:nvSpPr>
        <p:spPr>
          <a:xfrm>
            <a:off x="9456725" y="923544"/>
            <a:ext cx="2169871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b="1" kern="0" spc="105" dirty="0">
                <a:solidFill>
                  <a:srgbClr val="8A97AA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Mandatos Consecutivos</a:t>
            </a:r>
            <a:endParaRPr lang="en-US" sz="1000" dirty="0"/>
          </a:p>
        </p:txBody>
      </p:sp>
      <p:sp>
        <p:nvSpPr>
          <p:cNvPr id="9" name="Shape 7"/>
          <p:cNvSpPr/>
          <p:nvPr/>
        </p:nvSpPr>
        <p:spPr>
          <a:xfrm>
            <a:off x="9539935" y="1152144"/>
            <a:ext cx="304495" cy="75895"/>
          </a:xfrm>
          <a:prstGeom prst="roundRect">
            <a:avLst>
              <a:gd name="adj" fmla="val 602411"/>
            </a:avLst>
          </a:prstGeom>
          <a:solidFill>
            <a:srgbClr val="0C2D5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9882835" y="1152144"/>
            <a:ext cx="304495" cy="75895"/>
          </a:xfrm>
          <a:prstGeom prst="roundRect">
            <a:avLst>
              <a:gd name="adj" fmla="val 602411"/>
            </a:avLst>
          </a:prstGeom>
          <a:solidFill>
            <a:srgbClr val="0C2D5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9"/>
          <p:cNvSpPr/>
          <p:nvPr/>
        </p:nvSpPr>
        <p:spPr>
          <a:xfrm>
            <a:off x="10225735" y="1152144"/>
            <a:ext cx="304495" cy="75895"/>
          </a:xfrm>
          <a:prstGeom prst="roundRect">
            <a:avLst>
              <a:gd name="adj" fmla="val 602411"/>
            </a:avLst>
          </a:prstGeom>
          <a:solidFill>
            <a:srgbClr val="0C2D5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10"/>
          <p:cNvSpPr/>
          <p:nvPr/>
        </p:nvSpPr>
        <p:spPr>
          <a:xfrm>
            <a:off x="10568635" y="1152144"/>
            <a:ext cx="304495" cy="75895"/>
          </a:xfrm>
          <a:prstGeom prst="roundRect">
            <a:avLst>
              <a:gd name="adj" fmla="val 602411"/>
            </a:avLst>
          </a:prstGeom>
          <a:solidFill>
            <a:srgbClr val="0C2D5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Shape 11"/>
          <p:cNvSpPr/>
          <p:nvPr/>
        </p:nvSpPr>
        <p:spPr>
          <a:xfrm>
            <a:off x="10911535" y="1152144"/>
            <a:ext cx="304495" cy="75895"/>
          </a:xfrm>
          <a:prstGeom prst="roundRect">
            <a:avLst>
              <a:gd name="adj" fmla="val 602411"/>
            </a:avLst>
          </a:prstGeom>
          <a:solidFill>
            <a:srgbClr val="0A6038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12"/>
          <p:cNvSpPr/>
          <p:nvPr/>
        </p:nvSpPr>
        <p:spPr>
          <a:xfrm>
            <a:off x="11254435" y="1152144"/>
            <a:ext cx="304495" cy="75895"/>
          </a:xfrm>
          <a:prstGeom prst="roundRect">
            <a:avLst>
              <a:gd name="adj" fmla="val 602411"/>
            </a:avLst>
          </a:prstGeom>
          <a:solidFill>
            <a:srgbClr val="0A6038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5" name="Image 0" descr="preencoded.png"/>
          <p:cNvPicPr>
            <a:picLocks noChangeAspect="1"/>
          </p:cNvPicPr>
          <p:nvPr/>
        </p:nvPicPr>
        <p:blipFill>
          <a:blip r:embed="rId3"/>
          <a:srcRect t="-2" b="-2"/>
          <a:stretch/>
        </p:blipFill>
        <p:spPr>
          <a:xfrm>
            <a:off x="571500" y="1542592"/>
            <a:ext cx="7342216" cy="5130375"/>
          </a:xfrm>
          <a:prstGeom prst="rect">
            <a:avLst/>
          </a:prstGeom>
        </p:spPr>
      </p:pic>
      <p:pic>
        <p:nvPicPr>
          <p:cNvPr id="1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6903" y="1687335"/>
            <a:ext cx="1914754" cy="352044"/>
          </a:xfrm>
          <a:prstGeom prst="rect">
            <a:avLst/>
          </a:prstGeom>
        </p:spPr>
      </p:pic>
      <p:sp>
        <p:nvSpPr>
          <p:cNvPr id="17" name="Text 13"/>
          <p:cNvSpPr/>
          <p:nvPr/>
        </p:nvSpPr>
        <p:spPr>
          <a:xfrm>
            <a:off x="6138208" y="1687335"/>
            <a:ext cx="1533449" cy="3529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0D4A27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+216% CRESCIMENTO</a:t>
            </a:r>
            <a:endParaRPr lang="en-US" sz="1000" dirty="0"/>
          </a:p>
        </p:txBody>
      </p:sp>
      <p:pic>
        <p:nvPicPr>
          <p:cNvPr id="18" name="Image 2" descr="preencoded.png"/>
          <p:cNvPicPr>
            <a:picLocks noChangeAspect="1"/>
          </p:cNvPicPr>
          <p:nvPr/>
        </p:nvPicPr>
        <p:blipFill>
          <a:blip r:embed="rId5"/>
          <a:srcRect l="-837" r="-837"/>
          <a:stretch/>
        </p:blipFill>
        <p:spPr>
          <a:xfrm>
            <a:off x="5974154" y="1797064"/>
            <a:ext cx="152705" cy="133502"/>
          </a:xfrm>
          <a:prstGeom prst="rect">
            <a:avLst/>
          </a:prstGeom>
        </p:spPr>
      </p:pic>
      <p:sp>
        <p:nvSpPr>
          <p:cNvPr id="19" name="Text 14"/>
          <p:cNvSpPr txBox="1"/>
          <p:nvPr/>
        </p:nvSpPr>
        <p:spPr>
          <a:xfrm>
            <a:off x="771754" y="1626208"/>
            <a:ext cx="4931359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2D3A4F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Evolução de Votos Nominais</a:t>
            </a:r>
            <a:endParaRPr lang="en-US" sz="1400" dirty="0"/>
          </a:p>
        </p:txBody>
      </p:sp>
      <p:sp>
        <p:nvSpPr>
          <p:cNvPr id="20" name="Text 15"/>
          <p:cNvSpPr txBox="1"/>
          <p:nvPr/>
        </p:nvSpPr>
        <p:spPr>
          <a:xfrm>
            <a:off x="771754" y="1925487"/>
            <a:ext cx="4931359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50" dirty="0">
                <a:solidFill>
                  <a:srgbClr val="5A688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De Deputado Estadual para </a:t>
            </a:r>
            <a:r>
              <a:rPr lang="en-US" sz="1050" dirty="0" err="1">
                <a:solidFill>
                  <a:srgbClr val="5A688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Deputado</a:t>
            </a:r>
            <a:r>
              <a:rPr lang="en-US" sz="1050" dirty="0">
                <a:solidFill>
                  <a:srgbClr val="5A688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Federal (RS)</a:t>
            </a:r>
            <a:endParaRPr lang="en-US" sz="1050" dirty="0"/>
          </a:p>
        </p:txBody>
      </p:sp>
      <p:pic>
        <p:nvPicPr>
          <p:cNvPr id="21" name="Image 3" descr="preencoded.png"/>
          <p:cNvPicPr>
            <a:picLocks noChangeAspect="1"/>
          </p:cNvPicPr>
          <p:nvPr/>
        </p:nvPicPr>
        <p:blipFill>
          <a:blip r:embed="rId6"/>
          <a:srcRect l="-72" r="-72"/>
          <a:stretch/>
        </p:blipFill>
        <p:spPr>
          <a:xfrm>
            <a:off x="809245" y="2644067"/>
            <a:ext cx="6937552" cy="3833192"/>
          </a:xfrm>
          <a:prstGeom prst="rect">
            <a:avLst/>
          </a:prstGeom>
        </p:spPr>
      </p:pic>
      <p:sp>
        <p:nvSpPr>
          <p:cNvPr id="22" name="Text 16"/>
          <p:cNvSpPr txBox="1"/>
          <p:nvPr/>
        </p:nvSpPr>
        <p:spPr>
          <a:xfrm>
            <a:off x="809244" y="6427416"/>
            <a:ext cx="2392070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i="1" dirty="0">
                <a:solidFill>
                  <a:srgbClr val="8A97AA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* Fonte: Tribunal Superior Eleitoral (TSE)</a:t>
            </a:r>
            <a:endParaRPr lang="en-US" sz="900" dirty="0"/>
          </a:p>
        </p:txBody>
      </p:sp>
      <p:sp>
        <p:nvSpPr>
          <p:cNvPr id="35" name="Shape 26"/>
          <p:cNvSpPr/>
          <p:nvPr/>
        </p:nvSpPr>
        <p:spPr>
          <a:xfrm>
            <a:off x="8197596" y="5352898"/>
            <a:ext cx="3429000" cy="9144"/>
          </a:xfrm>
          <a:prstGeom prst="rect">
            <a:avLst/>
          </a:prstGeom>
          <a:ln w="12700">
            <a:solidFill>
              <a:srgbClr val="E1E8F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6" name="Text 27"/>
          <p:cNvSpPr txBox="1"/>
          <p:nvPr/>
        </p:nvSpPr>
        <p:spPr>
          <a:xfrm>
            <a:off x="8197596" y="5843617"/>
            <a:ext cx="3543300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75" dirty="0">
                <a:solidFill>
                  <a:srgbClr val="5A688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Votação Recorde em 2022</a:t>
            </a:r>
            <a:endParaRPr lang="en-US" sz="1000" dirty="0"/>
          </a:p>
        </p:txBody>
      </p:sp>
      <p:sp>
        <p:nvSpPr>
          <p:cNvPr id="37" name="Text 28"/>
          <p:cNvSpPr txBox="1"/>
          <p:nvPr/>
        </p:nvSpPr>
        <p:spPr>
          <a:xfrm>
            <a:off x="8197596" y="6043871"/>
            <a:ext cx="362011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0A603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114.258</a:t>
            </a:r>
            <a:endParaRPr lang="en-US" sz="3600" dirty="0"/>
          </a:p>
        </p:txBody>
      </p:sp>
      <p:sp>
        <p:nvSpPr>
          <p:cNvPr id="38" name="Text 29"/>
          <p:cNvSpPr txBox="1"/>
          <p:nvPr/>
        </p:nvSpPr>
        <p:spPr>
          <a:xfrm>
            <a:off x="8197596" y="6538561"/>
            <a:ext cx="35433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Votos de confiança dos gaúchos</a:t>
            </a:r>
            <a:endParaRPr lang="en-US" sz="1200" dirty="0"/>
          </a:p>
        </p:txBody>
      </p:sp>
      <p:pic>
        <p:nvPicPr>
          <p:cNvPr id="39" name="Image 7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9711251" y="-429338"/>
            <a:ext cx="1914754" cy="1914754"/>
          </a:xfrm>
          <a:prstGeom prst="rect">
            <a:avLst/>
          </a:prstGeom>
        </p:spPr>
      </p:pic>
      <p:sp>
        <p:nvSpPr>
          <p:cNvPr id="901" name="LblEstadual"/>
          <p:cNvSpPr txBox="1"/>
          <p:nvPr/>
        </p:nvSpPr>
        <p:spPr>
          <a:xfrm>
            <a:off x="1203317" y="2167665"/>
            <a:ext cx="4830776" cy="377668"/>
          </a:xfrm>
          <a:prstGeom prst="rect">
            <a:avLst/>
          </a:prstGeom>
          <a:solidFill>
            <a:srgbClr val="0C2D5E">
              <a:alpha val="15000"/>
            </a:srgbClr>
          </a:solidFill>
          <a:ln>
            <a:noFill/>
          </a:ln>
        </p:spPr>
        <p:txBody>
          <a:bodyPr wrap="square" lIns="45720" tIns="22860" rIns="45720" bIns="22860" rtlCol="0" anchor="ctr"/>
          <a:lstStyle/>
          <a:p>
            <a:pPr algn="ctr">
              <a:buNone/>
            </a:pPr>
            <a:r>
              <a:rPr lang="pt-BR" sz="1100" b="1" kern="0" dirty="0">
                <a:solidFill>
                  <a:srgbClr val="0C2D5E"/>
                </a:solidFill>
                <a:latin typeface="Lato" pitchFamily="34" charset="0"/>
              </a:rPr>
              <a:t>Dep.  Estadual (2002–2018)</a:t>
            </a:r>
          </a:p>
        </p:txBody>
      </p:sp>
      <p:sp>
        <p:nvSpPr>
          <p:cNvPr id="902" name="LblFederal"/>
          <p:cNvSpPr txBox="1"/>
          <p:nvPr/>
        </p:nvSpPr>
        <p:spPr>
          <a:xfrm>
            <a:off x="6096000" y="2155072"/>
            <a:ext cx="1681779" cy="393898"/>
          </a:xfrm>
          <a:prstGeom prst="rect">
            <a:avLst/>
          </a:prstGeom>
          <a:solidFill>
            <a:srgbClr val="0A6038">
              <a:alpha val="15000"/>
            </a:srgbClr>
          </a:solidFill>
          <a:ln>
            <a:noFill/>
          </a:ln>
        </p:spPr>
        <p:txBody>
          <a:bodyPr wrap="square" lIns="45720" tIns="22860" rIns="45720" bIns="22860" rtlCol="0" anchor="ctr"/>
          <a:lstStyle/>
          <a:p>
            <a:pPr algn="ctr">
              <a:buNone/>
            </a:pPr>
            <a:r>
              <a:rPr lang="pt-BR" sz="1050" b="1" kern="0" dirty="0">
                <a:solidFill>
                  <a:srgbClr val="0A6038"/>
                </a:solidFill>
                <a:latin typeface="Lato" pitchFamily="34" charset="0"/>
              </a:rPr>
              <a:t>Dep. Federal (2018–2022)</a:t>
            </a:r>
          </a:p>
        </p:txBody>
      </p:sp>
      <p:sp>
        <p:nvSpPr>
          <p:cNvPr id="903" name="Div2018"/>
          <p:cNvSpPr/>
          <p:nvPr/>
        </p:nvSpPr>
        <p:spPr>
          <a:xfrm>
            <a:off x="6171011" y="2483073"/>
            <a:ext cx="9144" cy="37562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pt-BR"/>
          </a:p>
        </p:txBody>
      </p:sp>
      <p:pic>
        <p:nvPicPr>
          <p:cNvPr id="40" name="Image 4" descr="preencoded.png">
            <a:extLst>
              <a:ext uri="{FF2B5EF4-FFF2-40B4-BE49-F238E27FC236}">
                <a16:creationId xmlns:a16="http://schemas.microsoft.com/office/drawing/2014/main" id="{D993841E-F31F-40F4-4F3D-BBD5446713BD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-5" b="-5"/>
          <a:stretch/>
        </p:blipFill>
        <p:spPr>
          <a:xfrm>
            <a:off x="8197596" y="1638605"/>
            <a:ext cx="3769264" cy="1003097"/>
          </a:xfrm>
          <a:prstGeom prst="rect">
            <a:avLst/>
          </a:prstGeom>
        </p:spPr>
      </p:pic>
      <p:sp>
        <p:nvSpPr>
          <p:cNvPr id="41" name="Text 17">
            <a:extLst>
              <a:ext uri="{FF2B5EF4-FFF2-40B4-BE49-F238E27FC236}">
                <a16:creationId xmlns:a16="http://schemas.microsoft.com/office/drawing/2014/main" id="{DED67AEA-A6A3-08C3-8078-3BA640473465}"/>
              </a:ext>
            </a:extLst>
          </p:cNvPr>
          <p:cNvSpPr txBox="1"/>
          <p:nvPr/>
        </p:nvSpPr>
        <p:spPr>
          <a:xfrm>
            <a:off x="8436254" y="1781251"/>
            <a:ext cx="3115361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F1E3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2007</a:t>
            </a:r>
            <a:endParaRPr lang="en-US" sz="1300" dirty="0"/>
          </a:p>
        </p:txBody>
      </p:sp>
      <p:sp>
        <p:nvSpPr>
          <p:cNvPr id="42" name="Text 18">
            <a:extLst>
              <a:ext uri="{FF2B5EF4-FFF2-40B4-BE49-F238E27FC236}">
                <a16:creationId xmlns:a16="http://schemas.microsoft.com/office/drawing/2014/main" id="{1FAA870B-8E19-2B2F-F08A-8B473F767126}"/>
              </a:ext>
            </a:extLst>
          </p:cNvPr>
          <p:cNvSpPr txBox="1"/>
          <p:nvPr/>
        </p:nvSpPr>
        <p:spPr>
          <a:xfrm>
            <a:off x="8436254" y="2076602"/>
            <a:ext cx="3115361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2D3A4F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Secretário Estadual</a:t>
            </a:r>
            <a:endParaRPr lang="en-US" sz="1200" dirty="0"/>
          </a:p>
        </p:txBody>
      </p:sp>
      <p:sp>
        <p:nvSpPr>
          <p:cNvPr id="43" name="Text 19">
            <a:extLst>
              <a:ext uri="{FF2B5EF4-FFF2-40B4-BE49-F238E27FC236}">
                <a16:creationId xmlns:a16="http://schemas.microsoft.com/office/drawing/2014/main" id="{BD3300D8-BCEF-27FA-FF37-BDA3AB7E48F5}"/>
              </a:ext>
            </a:extLst>
          </p:cNvPr>
          <p:cNvSpPr txBox="1"/>
          <p:nvPr/>
        </p:nvSpPr>
        <p:spPr>
          <a:xfrm>
            <a:off x="8436254" y="2312518"/>
            <a:ext cx="3115361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5A688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Ciência e Tecnologia do RS</a:t>
            </a:r>
            <a:endParaRPr lang="en-US" sz="900" dirty="0"/>
          </a:p>
        </p:txBody>
      </p:sp>
      <p:pic>
        <p:nvPicPr>
          <p:cNvPr id="44" name="Image 5" descr="preencoded.png">
            <a:extLst>
              <a:ext uri="{FF2B5EF4-FFF2-40B4-BE49-F238E27FC236}">
                <a16:creationId xmlns:a16="http://schemas.microsoft.com/office/drawing/2014/main" id="{D2CEB2E8-D734-3B62-9E06-76413395AB4A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-5" b="-5"/>
          <a:stretch/>
        </p:blipFill>
        <p:spPr>
          <a:xfrm>
            <a:off x="8197596" y="2670532"/>
            <a:ext cx="3769264" cy="1003097"/>
          </a:xfrm>
          <a:prstGeom prst="rect">
            <a:avLst/>
          </a:prstGeom>
        </p:spPr>
      </p:pic>
      <p:sp>
        <p:nvSpPr>
          <p:cNvPr id="45" name="Text 20">
            <a:extLst>
              <a:ext uri="{FF2B5EF4-FFF2-40B4-BE49-F238E27FC236}">
                <a16:creationId xmlns:a16="http://schemas.microsoft.com/office/drawing/2014/main" id="{6871CFC9-6C9C-A7AA-DAFC-D5872CB6A6BC}"/>
              </a:ext>
            </a:extLst>
          </p:cNvPr>
          <p:cNvSpPr txBox="1"/>
          <p:nvPr/>
        </p:nvSpPr>
        <p:spPr>
          <a:xfrm>
            <a:off x="8436254" y="2813178"/>
            <a:ext cx="3115361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F1E3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2013</a:t>
            </a:r>
            <a:endParaRPr lang="en-US" sz="1300" dirty="0"/>
          </a:p>
        </p:txBody>
      </p:sp>
      <p:sp>
        <p:nvSpPr>
          <p:cNvPr id="46" name="Text 21">
            <a:extLst>
              <a:ext uri="{FF2B5EF4-FFF2-40B4-BE49-F238E27FC236}">
                <a16:creationId xmlns:a16="http://schemas.microsoft.com/office/drawing/2014/main" id="{DCB6958F-BB17-F74F-C697-831B8AB8B33B}"/>
              </a:ext>
            </a:extLst>
          </p:cNvPr>
          <p:cNvSpPr txBox="1"/>
          <p:nvPr/>
        </p:nvSpPr>
        <p:spPr>
          <a:xfrm>
            <a:off x="8436254" y="3108529"/>
            <a:ext cx="3115361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2D3A4F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Presidente da ALRS</a:t>
            </a:r>
            <a:endParaRPr lang="en-US" sz="1200" dirty="0"/>
          </a:p>
        </p:txBody>
      </p:sp>
      <p:sp>
        <p:nvSpPr>
          <p:cNvPr id="47" name="Text 22">
            <a:extLst>
              <a:ext uri="{FF2B5EF4-FFF2-40B4-BE49-F238E27FC236}">
                <a16:creationId xmlns:a16="http://schemas.microsoft.com/office/drawing/2014/main" id="{F6E1A0F2-2846-051C-05BF-1898998C39F1}"/>
              </a:ext>
            </a:extLst>
          </p:cNvPr>
          <p:cNvSpPr txBox="1"/>
          <p:nvPr/>
        </p:nvSpPr>
        <p:spPr>
          <a:xfrm>
            <a:off x="8436254" y="3344445"/>
            <a:ext cx="3150108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5A688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Assembleia Legislativa do Rio Grande do Sul</a:t>
            </a:r>
            <a:endParaRPr lang="en-US" sz="900" dirty="0"/>
          </a:p>
        </p:txBody>
      </p:sp>
      <p:pic>
        <p:nvPicPr>
          <p:cNvPr id="48" name="Image 6" descr="preencoded.png">
            <a:extLst>
              <a:ext uri="{FF2B5EF4-FFF2-40B4-BE49-F238E27FC236}">
                <a16:creationId xmlns:a16="http://schemas.microsoft.com/office/drawing/2014/main" id="{A885A910-669F-2334-A711-5F164F3DF243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t="-5" b="-5"/>
          <a:stretch/>
        </p:blipFill>
        <p:spPr>
          <a:xfrm>
            <a:off x="8208344" y="4749342"/>
            <a:ext cx="3769264" cy="1003097"/>
          </a:xfrm>
          <a:prstGeom prst="rect">
            <a:avLst/>
          </a:prstGeom>
        </p:spPr>
      </p:pic>
      <p:sp>
        <p:nvSpPr>
          <p:cNvPr id="49" name="Text 23">
            <a:extLst>
              <a:ext uri="{FF2B5EF4-FFF2-40B4-BE49-F238E27FC236}">
                <a16:creationId xmlns:a16="http://schemas.microsoft.com/office/drawing/2014/main" id="{CB101711-AC0C-E4A0-81C2-81BCB13E902E}"/>
              </a:ext>
            </a:extLst>
          </p:cNvPr>
          <p:cNvSpPr txBox="1"/>
          <p:nvPr/>
        </p:nvSpPr>
        <p:spPr>
          <a:xfrm>
            <a:off x="8447002" y="4891988"/>
            <a:ext cx="3115361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F1E3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2015–2018</a:t>
            </a:r>
            <a:endParaRPr lang="en-US" sz="1300" dirty="0"/>
          </a:p>
        </p:txBody>
      </p:sp>
      <p:sp>
        <p:nvSpPr>
          <p:cNvPr id="50" name="Text 24">
            <a:extLst>
              <a:ext uri="{FF2B5EF4-FFF2-40B4-BE49-F238E27FC236}">
                <a16:creationId xmlns:a16="http://schemas.microsoft.com/office/drawing/2014/main" id="{7F2F8517-147F-B8A8-D528-49614EAAD1A2}"/>
              </a:ext>
            </a:extLst>
          </p:cNvPr>
          <p:cNvSpPr txBox="1"/>
          <p:nvPr/>
        </p:nvSpPr>
        <p:spPr>
          <a:xfrm>
            <a:off x="8447002" y="5187339"/>
            <a:ext cx="3115361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2D3A4F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Secretário Estadual</a:t>
            </a:r>
            <a:endParaRPr lang="en-US" sz="1200" dirty="0"/>
          </a:p>
        </p:txBody>
      </p:sp>
      <p:sp>
        <p:nvSpPr>
          <p:cNvPr id="51" name="Text 25">
            <a:extLst>
              <a:ext uri="{FF2B5EF4-FFF2-40B4-BE49-F238E27FC236}">
                <a16:creationId xmlns:a16="http://schemas.microsoft.com/office/drawing/2014/main" id="{1B3CC70C-E6ED-8A1A-42D5-484F1BBCB09F}"/>
              </a:ext>
            </a:extLst>
          </p:cNvPr>
          <p:cNvSpPr txBox="1"/>
          <p:nvPr/>
        </p:nvSpPr>
        <p:spPr>
          <a:xfrm>
            <a:off x="8447002" y="5423255"/>
            <a:ext cx="3115361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5A688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Transportes e Mobilidade</a:t>
            </a:r>
            <a:endParaRPr lang="en-US" sz="900" dirty="0"/>
          </a:p>
        </p:txBody>
      </p:sp>
      <p:sp>
        <p:nvSpPr>
          <p:cNvPr id="52" name="Shape 26">
            <a:extLst>
              <a:ext uri="{FF2B5EF4-FFF2-40B4-BE49-F238E27FC236}">
                <a16:creationId xmlns:a16="http://schemas.microsoft.com/office/drawing/2014/main" id="{5CB13C9B-B050-19C9-D48F-F5FB3B91670A}"/>
              </a:ext>
            </a:extLst>
          </p:cNvPr>
          <p:cNvSpPr/>
          <p:nvPr/>
        </p:nvSpPr>
        <p:spPr>
          <a:xfrm>
            <a:off x="8197596" y="4266369"/>
            <a:ext cx="3429000" cy="9144"/>
          </a:xfrm>
          <a:prstGeom prst="rect">
            <a:avLst/>
          </a:prstGeom>
          <a:ln w="12700">
            <a:solidFill>
              <a:srgbClr val="E1E8F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3" name="Text 19">
            <a:extLst>
              <a:ext uri="{FF2B5EF4-FFF2-40B4-BE49-F238E27FC236}">
                <a16:creationId xmlns:a16="http://schemas.microsoft.com/office/drawing/2014/main" id="{57EF9568-891E-CF14-CDEE-A4C1C6AACC00}"/>
              </a:ext>
            </a:extLst>
          </p:cNvPr>
          <p:cNvSpPr txBox="1"/>
          <p:nvPr/>
        </p:nvSpPr>
        <p:spPr>
          <a:xfrm>
            <a:off x="8438044" y="4401280"/>
            <a:ext cx="3018850" cy="219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endParaRPr lang="en-US" sz="900" dirty="0"/>
          </a:p>
        </p:txBody>
      </p:sp>
      <p:pic>
        <p:nvPicPr>
          <p:cNvPr id="54" name="Image 5" descr="preencoded.png">
            <a:extLst>
              <a:ext uri="{FF2B5EF4-FFF2-40B4-BE49-F238E27FC236}">
                <a16:creationId xmlns:a16="http://schemas.microsoft.com/office/drawing/2014/main" id="{1041C25B-E260-DA0F-709F-C9B3022904B5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-5" b="-5"/>
          <a:stretch/>
        </p:blipFill>
        <p:spPr>
          <a:xfrm>
            <a:off x="8203997" y="3708476"/>
            <a:ext cx="3769264" cy="1003097"/>
          </a:xfrm>
          <a:prstGeom prst="rect">
            <a:avLst/>
          </a:prstGeom>
        </p:spPr>
      </p:pic>
      <p:sp>
        <p:nvSpPr>
          <p:cNvPr id="55" name="Text 20">
            <a:extLst>
              <a:ext uri="{FF2B5EF4-FFF2-40B4-BE49-F238E27FC236}">
                <a16:creationId xmlns:a16="http://schemas.microsoft.com/office/drawing/2014/main" id="{9A4536E6-D6C0-5FAC-D3D9-4F263A75D527}"/>
              </a:ext>
            </a:extLst>
          </p:cNvPr>
          <p:cNvSpPr txBox="1"/>
          <p:nvPr/>
        </p:nvSpPr>
        <p:spPr>
          <a:xfrm>
            <a:off x="8442655" y="3818848"/>
            <a:ext cx="3115361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F1E3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2013</a:t>
            </a:r>
            <a:endParaRPr lang="en-US" sz="1300" dirty="0"/>
          </a:p>
        </p:txBody>
      </p:sp>
      <p:sp>
        <p:nvSpPr>
          <p:cNvPr id="56" name="Text 21">
            <a:extLst>
              <a:ext uri="{FF2B5EF4-FFF2-40B4-BE49-F238E27FC236}">
                <a16:creationId xmlns:a16="http://schemas.microsoft.com/office/drawing/2014/main" id="{1A5C5BF8-AD83-6BBC-EA86-C4FB77D68183}"/>
              </a:ext>
            </a:extLst>
          </p:cNvPr>
          <p:cNvSpPr txBox="1"/>
          <p:nvPr/>
        </p:nvSpPr>
        <p:spPr>
          <a:xfrm>
            <a:off x="8442655" y="4092683"/>
            <a:ext cx="3115361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2D3A4F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Governador</a:t>
            </a:r>
            <a:endParaRPr lang="en-US" sz="1200" dirty="0"/>
          </a:p>
        </p:txBody>
      </p:sp>
      <p:sp>
        <p:nvSpPr>
          <p:cNvPr id="57" name="Text 22">
            <a:extLst>
              <a:ext uri="{FF2B5EF4-FFF2-40B4-BE49-F238E27FC236}">
                <a16:creationId xmlns:a16="http://schemas.microsoft.com/office/drawing/2014/main" id="{6528D5F6-7676-9B59-BC10-DE78A279E19B}"/>
              </a:ext>
            </a:extLst>
          </p:cNvPr>
          <p:cNvSpPr txBox="1"/>
          <p:nvPr/>
        </p:nvSpPr>
        <p:spPr>
          <a:xfrm>
            <a:off x="8442655" y="4382389"/>
            <a:ext cx="3429000" cy="1819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000" dirty="0">
                <a:solidFill>
                  <a:srgbClr val="5A688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Assume o Governo do Estado </a:t>
            </a:r>
            <a:r>
              <a:rPr lang="en-US" sz="1000" dirty="0" err="1">
                <a:solidFill>
                  <a:srgbClr val="5A688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durante</a:t>
            </a:r>
            <a:r>
              <a:rPr lang="en-US" sz="1000" dirty="0">
                <a:solidFill>
                  <a:srgbClr val="5A688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a Presidencia da ALRS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0C3972-9F75-DE6A-9B8E-87040E7B2F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BC629DA1-3F5D-14D0-83BD-12D56DBB426B}"/>
              </a:ext>
            </a:extLst>
          </p:cNvPr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C6008D0A-F491-5A45-B30C-006585395320}"/>
              </a:ext>
            </a:extLst>
          </p:cNvPr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7D05E00F-8240-8D08-9FC6-44B89CF526BA}"/>
              </a:ext>
            </a:extLst>
          </p:cNvPr>
          <p:cNvSpPr/>
          <p:nvPr/>
        </p:nvSpPr>
        <p:spPr>
          <a:xfrm>
            <a:off x="0" y="1191464"/>
            <a:ext cx="12191695" cy="19202"/>
          </a:xfrm>
          <a:prstGeom prst="rect">
            <a:avLst/>
          </a:prstGeom>
          <a:solidFill>
            <a:srgbClr val="E1E8F0"/>
          </a:solidFill>
          <a:ln w="12700">
            <a:solidFill>
              <a:srgbClr val="E1E8F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FB45D1D8-6F4C-0808-8E4D-3063EE65B875}"/>
              </a:ext>
            </a:extLst>
          </p:cNvPr>
          <p:cNvSpPr txBox="1"/>
          <p:nvPr/>
        </p:nvSpPr>
        <p:spPr>
          <a:xfrm>
            <a:off x="571500" y="75895"/>
            <a:ext cx="6353251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400" b="1" kern="0" spc="-37" dirty="0">
                <a:solidFill>
                  <a:srgbClr val="0C2D5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PROJETOS DE LEI TRANSFORMADORES</a:t>
            </a:r>
            <a:endParaRPr lang="en-US" sz="240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C0E24454-929C-2C03-B21C-A5E4EE1E4A09}"/>
              </a:ext>
            </a:extLst>
          </p:cNvPr>
          <p:cNvSpPr txBox="1"/>
          <p:nvPr/>
        </p:nvSpPr>
        <p:spPr>
          <a:xfrm>
            <a:off x="571500" y="580644"/>
            <a:ext cx="6760159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5A688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Iniciativas que modernizam a saúde e protegem a vida dos brasileiros</a:t>
            </a:r>
            <a:endParaRPr lang="en-US" sz="1300" dirty="0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46DF78F0-95E5-0C8E-4010-FFBEA639CD94}"/>
              </a:ext>
            </a:extLst>
          </p:cNvPr>
          <p:cNvSpPr txBox="1"/>
          <p:nvPr/>
        </p:nvSpPr>
        <p:spPr>
          <a:xfrm>
            <a:off x="9816998" y="812795"/>
            <a:ext cx="1804111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b="1" kern="0" spc="105" dirty="0">
                <a:solidFill>
                  <a:srgbClr val="0C2D5E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Atuação Legislativa</a:t>
            </a:r>
            <a:endParaRPr lang="en-US" sz="1000" dirty="0"/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7AADECD9-1733-999A-1646-A83DD8460AB5}"/>
              </a:ext>
            </a:extLst>
          </p:cNvPr>
          <p:cNvSpPr/>
          <p:nvPr/>
        </p:nvSpPr>
        <p:spPr>
          <a:xfrm>
            <a:off x="11315700" y="1041395"/>
            <a:ext cx="75895" cy="75895"/>
          </a:xfrm>
          <a:prstGeom prst="ellipse">
            <a:avLst/>
          </a:prstGeom>
          <a:solidFill>
            <a:srgbClr val="0C2D5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>
            <a:extLst>
              <a:ext uri="{FF2B5EF4-FFF2-40B4-BE49-F238E27FC236}">
                <a16:creationId xmlns:a16="http://schemas.microsoft.com/office/drawing/2014/main" id="{5416391E-EA57-4770-C3CE-698118F64721}"/>
              </a:ext>
            </a:extLst>
          </p:cNvPr>
          <p:cNvSpPr/>
          <p:nvPr/>
        </p:nvSpPr>
        <p:spPr>
          <a:xfrm>
            <a:off x="11430000" y="1041395"/>
            <a:ext cx="75895" cy="75895"/>
          </a:xfrm>
          <a:prstGeom prst="ellipse">
            <a:avLst/>
          </a:prstGeom>
          <a:solidFill>
            <a:srgbClr val="0A6038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8">
            <a:extLst>
              <a:ext uri="{FF2B5EF4-FFF2-40B4-BE49-F238E27FC236}">
                <a16:creationId xmlns:a16="http://schemas.microsoft.com/office/drawing/2014/main" id="{8F9D910F-5754-BFB4-0221-6DCB4DF5FEFE}"/>
              </a:ext>
            </a:extLst>
          </p:cNvPr>
          <p:cNvSpPr/>
          <p:nvPr/>
        </p:nvSpPr>
        <p:spPr>
          <a:xfrm>
            <a:off x="11544300" y="1041395"/>
            <a:ext cx="75895" cy="75895"/>
          </a:xfrm>
          <a:prstGeom prst="ellipse">
            <a:avLst/>
          </a:prstGeom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9">
            <a:extLst>
              <a:ext uri="{FF2B5EF4-FFF2-40B4-BE49-F238E27FC236}">
                <a16:creationId xmlns:a16="http://schemas.microsoft.com/office/drawing/2014/main" id="{2604412B-45FD-1330-57DE-978C353416D2}"/>
              </a:ext>
            </a:extLst>
          </p:cNvPr>
          <p:cNvSpPr/>
          <p:nvPr/>
        </p:nvSpPr>
        <p:spPr>
          <a:xfrm>
            <a:off x="-12802" y="1228954"/>
            <a:ext cx="12191695" cy="574426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10">
            <a:extLst>
              <a:ext uri="{FF2B5EF4-FFF2-40B4-BE49-F238E27FC236}">
                <a16:creationId xmlns:a16="http://schemas.microsoft.com/office/drawing/2014/main" id="{083F2035-D3DE-E173-B02B-7B3397F5D994}"/>
              </a:ext>
            </a:extLst>
          </p:cNvPr>
          <p:cNvSpPr/>
          <p:nvPr/>
        </p:nvSpPr>
        <p:spPr>
          <a:xfrm>
            <a:off x="558698" y="1353312"/>
            <a:ext cx="11013949" cy="5196778"/>
          </a:xfrm>
          <a:prstGeom prst="roundRect">
            <a:avLst>
              <a:gd name="adj" fmla="val 1604"/>
            </a:avLst>
          </a:prstGeom>
          <a:solidFill>
            <a:srgbClr val="FFFFFF"/>
          </a:solidFill>
          <a:ln/>
          <a:effectLst>
            <a:outerShdw blurRad="63500" dist="38100" dir="162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3" name="Shape 11">
            <a:extLst>
              <a:ext uri="{FF2B5EF4-FFF2-40B4-BE49-F238E27FC236}">
                <a16:creationId xmlns:a16="http://schemas.microsoft.com/office/drawing/2014/main" id="{AE8FE92A-5337-1E0E-79C1-747B1585A544}"/>
              </a:ext>
            </a:extLst>
          </p:cNvPr>
          <p:cNvSpPr/>
          <p:nvPr/>
        </p:nvSpPr>
        <p:spPr>
          <a:xfrm>
            <a:off x="526425" y="1353312"/>
            <a:ext cx="11091027" cy="82296"/>
          </a:xfrm>
          <a:prstGeom prst="roundRect">
            <a:avLst>
              <a:gd name="adj" fmla="val 71073"/>
            </a:avLst>
          </a:prstGeom>
          <a:solidFill>
            <a:srgbClr val="0C2D5E"/>
          </a:solidFill>
          <a:ln w="12700">
            <a:solidFill>
              <a:srgbClr val="0C2D5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4" name="Image 0" descr="preencoded.png">
            <a:extLst>
              <a:ext uri="{FF2B5EF4-FFF2-40B4-BE49-F238E27FC236}">
                <a16:creationId xmlns:a16="http://schemas.microsoft.com/office/drawing/2014/main" id="{791A544E-388B-1006-BEA8-B136A5DEED6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"/>
          </a:blip>
          <a:srcRect t="-19" b="-19"/>
          <a:stretch/>
        </p:blipFill>
        <p:spPr>
          <a:xfrm>
            <a:off x="10426903" y="5549386"/>
            <a:ext cx="1190549" cy="952805"/>
          </a:xfrm>
          <a:prstGeom prst="rect">
            <a:avLst/>
          </a:prstGeom>
        </p:spPr>
      </p:pic>
      <p:sp>
        <p:nvSpPr>
          <p:cNvPr id="15" name="Shape 12">
            <a:extLst>
              <a:ext uri="{FF2B5EF4-FFF2-40B4-BE49-F238E27FC236}">
                <a16:creationId xmlns:a16="http://schemas.microsoft.com/office/drawing/2014/main" id="{FC672115-1582-5BAE-A160-A024837AB410}"/>
              </a:ext>
            </a:extLst>
          </p:cNvPr>
          <p:cNvSpPr/>
          <p:nvPr/>
        </p:nvSpPr>
        <p:spPr>
          <a:xfrm>
            <a:off x="796442" y="1648663"/>
            <a:ext cx="476402" cy="476402"/>
          </a:xfrm>
          <a:prstGeom prst="roundRect">
            <a:avLst>
              <a:gd name="adj" fmla="val 38388"/>
            </a:avLst>
          </a:prstGeom>
          <a:solidFill>
            <a:srgbClr val="0C2D5E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6" name="Image 1" descr="preencoded.png">
            <a:extLst>
              <a:ext uri="{FF2B5EF4-FFF2-40B4-BE49-F238E27FC236}">
                <a16:creationId xmlns:a16="http://schemas.microsoft.com/office/drawing/2014/main" id="{52FCF29D-BB01-7259-914D-9C52F031D50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80" r="-80"/>
          <a:stretch/>
        </p:blipFill>
        <p:spPr>
          <a:xfrm>
            <a:off x="892454" y="1773022"/>
            <a:ext cx="286207" cy="228600"/>
          </a:xfrm>
          <a:prstGeom prst="rect">
            <a:avLst/>
          </a:prstGeom>
        </p:spPr>
      </p:pic>
      <p:sp>
        <p:nvSpPr>
          <p:cNvPr id="17" name="Text 13">
            <a:extLst>
              <a:ext uri="{FF2B5EF4-FFF2-40B4-BE49-F238E27FC236}">
                <a16:creationId xmlns:a16="http://schemas.microsoft.com/office/drawing/2014/main" id="{640AB557-7603-3D7C-3DCD-1C7DA7247EFE}"/>
              </a:ext>
            </a:extLst>
          </p:cNvPr>
          <p:cNvSpPr txBox="1"/>
          <p:nvPr/>
        </p:nvSpPr>
        <p:spPr>
          <a:xfrm>
            <a:off x="1415490" y="1648662"/>
            <a:ext cx="3788521" cy="3529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0F1E3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Telemedicina</a:t>
            </a:r>
            <a:endParaRPr lang="en-US" sz="3600" dirty="0"/>
          </a:p>
        </p:txBody>
      </p:sp>
      <p:sp>
        <p:nvSpPr>
          <p:cNvPr id="19" name="Text 15">
            <a:extLst>
              <a:ext uri="{FF2B5EF4-FFF2-40B4-BE49-F238E27FC236}">
                <a16:creationId xmlns:a16="http://schemas.microsoft.com/office/drawing/2014/main" id="{4F752369-87B4-7F8A-91A4-D5B169237481}"/>
              </a:ext>
            </a:extLst>
          </p:cNvPr>
          <p:cNvSpPr txBox="1"/>
          <p:nvPr/>
        </p:nvSpPr>
        <p:spPr>
          <a:xfrm>
            <a:off x="758037" y="2933762"/>
            <a:ext cx="9461728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buNone/>
            </a:pPr>
            <a:r>
              <a:rPr lang="en-US" sz="1600" dirty="0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Autoriza e define a prática da telemedicina em todo o território nacional, ampliando o acesso à saúde em áreas remotas e otimizando o atendimento médico.</a:t>
            </a:r>
            <a:endParaRPr lang="en-US" sz="1600" dirty="0"/>
          </a:p>
        </p:txBody>
      </p:sp>
      <p:sp>
        <p:nvSpPr>
          <p:cNvPr id="20" name="Shape 16">
            <a:extLst>
              <a:ext uri="{FF2B5EF4-FFF2-40B4-BE49-F238E27FC236}">
                <a16:creationId xmlns:a16="http://schemas.microsoft.com/office/drawing/2014/main" id="{BADA0E81-2D62-785B-1D00-A6F7695794E7}"/>
              </a:ext>
            </a:extLst>
          </p:cNvPr>
          <p:cNvSpPr/>
          <p:nvPr/>
        </p:nvSpPr>
        <p:spPr>
          <a:xfrm>
            <a:off x="796442" y="3719170"/>
            <a:ext cx="4934102" cy="9144"/>
          </a:xfrm>
          <a:prstGeom prst="rect">
            <a:avLst/>
          </a:prstGeom>
          <a:ln w="12700">
            <a:solidFill>
              <a:srgbClr val="F4F7F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19CFE599-701D-65EC-0A61-72020CE20F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442" y="5811589"/>
            <a:ext cx="1812509" cy="420899"/>
          </a:xfrm>
          <a:prstGeom prst="rect">
            <a:avLst/>
          </a:prstGeom>
        </p:spPr>
      </p:pic>
      <p:sp>
        <p:nvSpPr>
          <p:cNvPr id="22" name="Text 17">
            <a:extLst>
              <a:ext uri="{FF2B5EF4-FFF2-40B4-BE49-F238E27FC236}">
                <a16:creationId xmlns:a16="http://schemas.microsoft.com/office/drawing/2014/main" id="{326154B1-BF37-C0AB-23B7-ABAA7C13D808}"/>
              </a:ext>
            </a:extLst>
          </p:cNvPr>
          <p:cNvSpPr/>
          <p:nvPr/>
        </p:nvSpPr>
        <p:spPr>
          <a:xfrm>
            <a:off x="1166593" y="5892654"/>
            <a:ext cx="1190548" cy="25146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kern="0" spc="38" dirty="0">
                <a:solidFill>
                  <a:srgbClr val="0D4A27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APROVADO</a:t>
            </a:r>
            <a:endParaRPr lang="en-US" sz="1400" dirty="0"/>
          </a:p>
        </p:txBody>
      </p:sp>
      <p:pic>
        <p:nvPicPr>
          <p:cNvPr id="23" name="Image 3" descr="preencoded.png">
            <a:extLst>
              <a:ext uri="{FF2B5EF4-FFF2-40B4-BE49-F238E27FC236}">
                <a16:creationId xmlns:a16="http://schemas.microsoft.com/office/drawing/2014/main" id="{88EEEE2A-432F-7211-7C46-E0AAF795459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-4000" r="-4000"/>
          <a:stretch/>
        </p:blipFill>
        <p:spPr>
          <a:xfrm>
            <a:off x="922666" y="5988128"/>
            <a:ext cx="123444" cy="114300"/>
          </a:xfrm>
          <a:prstGeom prst="rect">
            <a:avLst/>
          </a:prstGeom>
        </p:spPr>
      </p:pic>
      <p:sp>
        <p:nvSpPr>
          <p:cNvPr id="24" name="Text 18">
            <a:extLst>
              <a:ext uri="{FF2B5EF4-FFF2-40B4-BE49-F238E27FC236}">
                <a16:creationId xmlns:a16="http://schemas.microsoft.com/office/drawing/2014/main" id="{938DE9EC-56DD-C41D-A7EB-B872C64D9B7F}"/>
              </a:ext>
            </a:extLst>
          </p:cNvPr>
          <p:cNvSpPr txBox="1"/>
          <p:nvPr/>
        </p:nvSpPr>
        <p:spPr>
          <a:xfrm>
            <a:off x="1428655" y="2048243"/>
            <a:ext cx="6542761" cy="40983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200" b="1" dirty="0" err="1">
                <a:solidFill>
                  <a:srgbClr val="5A688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Coautor</a:t>
            </a:r>
            <a:r>
              <a:rPr lang="en-US" sz="2400" b="1" dirty="0">
                <a:solidFill>
                  <a:srgbClr val="5A688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 PL </a:t>
            </a:r>
            <a:r>
              <a:rPr lang="en-US" b="1" dirty="0">
                <a:solidFill>
                  <a:srgbClr val="5A688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- </a:t>
            </a:r>
            <a:r>
              <a:rPr lang="en-US" sz="2400" b="1" dirty="0">
                <a:solidFill>
                  <a:srgbClr val="5A688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1.998/2020 Lei 14510/22</a:t>
            </a:r>
            <a:endParaRPr lang="en-US" sz="2400" dirty="0"/>
          </a:p>
        </p:txBody>
      </p:sp>
      <p:sp>
        <p:nvSpPr>
          <p:cNvPr id="33" name="Shape 25">
            <a:extLst>
              <a:ext uri="{FF2B5EF4-FFF2-40B4-BE49-F238E27FC236}">
                <a16:creationId xmlns:a16="http://schemas.microsoft.com/office/drawing/2014/main" id="{95397654-A01E-D326-FBBD-B70637936BD8}"/>
              </a:ext>
            </a:extLst>
          </p:cNvPr>
          <p:cNvSpPr/>
          <p:nvPr/>
        </p:nvSpPr>
        <p:spPr>
          <a:xfrm>
            <a:off x="6435547" y="3719170"/>
            <a:ext cx="4943246" cy="9144"/>
          </a:xfrm>
          <a:prstGeom prst="rect">
            <a:avLst/>
          </a:prstGeom>
          <a:ln w="12700">
            <a:solidFill>
              <a:srgbClr val="F4F7F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70" name="Image 7" descr="preencoded.png">
            <a:extLst>
              <a:ext uri="{FF2B5EF4-FFF2-40B4-BE49-F238E27FC236}">
                <a16:creationId xmlns:a16="http://schemas.microsoft.com/office/drawing/2014/main" id="{4ED4B6C1-1200-1BB2-1204-EA32808909B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0005821" y="-450799"/>
            <a:ext cx="1679753" cy="1679753"/>
          </a:xfrm>
          <a:prstGeom prst="rect">
            <a:avLst/>
          </a:prstGeom>
        </p:spPr>
      </p:pic>
      <p:sp>
        <p:nvSpPr>
          <p:cNvPr id="64" name="Text 15">
            <a:extLst>
              <a:ext uri="{FF2B5EF4-FFF2-40B4-BE49-F238E27FC236}">
                <a16:creationId xmlns:a16="http://schemas.microsoft.com/office/drawing/2014/main" id="{640EDA22-4273-6AEB-9C73-01B67AB41EC3}"/>
              </a:ext>
            </a:extLst>
          </p:cNvPr>
          <p:cNvSpPr txBox="1"/>
          <p:nvPr/>
        </p:nvSpPr>
        <p:spPr>
          <a:xfrm>
            <a:off x="723447" y="4176189"/>
            <a:ext cx="9496317" cy="8770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buNone/>
            </a:pPr>
            <a:r>
              <a:rPr lang="en-US" sz="1600" dirty="0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 </a:t>
            </a:r>
            <a:r>
              <a:rPr lang="en-US" sz="1600" dirty="0" err="1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telemedicina</a:t>
            </a:r>
            <a:r>
              <a:rPr lang="en-US" sz="1600" dirty="0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</a:t>
            </a:r>
            <a:r>
              <a:rPr lang="en-US" sz="1600" dirty="0" err="1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é</a:t>
            </a:r>
            <a:r>
              <a:rPr lang="en-US" sz="1600" dirty="0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</a:t>
            </a:r>
            <a:r>
              <a:rPr lang="en-US" sz="1600" dirty="0" err="1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uma</a:t>
            </a:r>
            <a:r>
              <a:rPr lang="en-US" sz="1600" dirty="0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</a:t>
            </a:r>
            <a:r>
              <a:rPr lang="en-US" sz="1600" dirty="0" err="1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prática</a:t>
            </a:r>
            <a:r>
              <a:rPr lang="en-US" sz="1600" dirty="0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</a:t>
            </a:r>
            <a:r>
              <a:rPr lang="en-US" sz="1600" dirty="0" err="1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consolidada</a:t>
            </a:r>
            <a:r>
              <a:rPr lang="en-US" sz="1600" dirty="0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</a:t>
            </a:r>
            <a:r>
              <a:rPr lang="en-US" sz="1600" dirty="0" err="1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internacionalmente</a:t>
            </a:r>
            <a:r>
              <a:rPr lang="en-US" sz="1600" dirty="0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e </a:t>
            </a:r>
            <a:r>
              <a:rPr lang="en-US" sz="1600" dirty="0" err="1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já</a:t>
            </a:r>
            <a:r>
              <a:rPr lang="en-US" sz="1600" dirty="0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</a:t>
            </a:r>
            <a:r>
              <a:rPr lang="en-US" sz="1600" dirty="0" err="1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encontra</a:t>
            </a:r>
            <a:r>
              <a:rPr lang="en-US" sz="1600" dirty="0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amparo </a:t>
            </a:r>
            <a:r>
              <a:rPr lang="en-US" sz="1600" dirty="0" err="1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normativo</a:t>
            </a:r>
            <a:r>
              <a:rPr lang="en-US" sz="1600" dirty="0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, </a:t>
            </a:r>
            <a:r>
              <a:rPr lang="en-US" sz="1600" dirty="0" err="1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sendo</a:t>
            </a:r>
            <a:r>
              <a:rPr lang="en-US" sz="1600" dirty="0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</a:t>
            </a:r>
            <a:r>
              <a:rPr lang="en-US" sz="1600" dirty="0" err="1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amplamente</a:t>
            </a:r>
            <a:r>
              <a:rPr lang="en-US" sz="1600" dirty="0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</a:t>
            </a:r>
            <a:r>
              <a:rPr lang="en-US" sz="1600" dirty="0" err="1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utilizada</a:t>
            </a:r>
            <a:r>
              <a:rPr lang="en-US" sz="1600" dirty="0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</a:t>
            </a:r>
            <a:r>
              <a:rPr lang="en-US" sz="1600" dirty="0" err="1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em</a:t>
            </a:r>
            <a:r>
              <a:rPr lang="en-US" sz="1600" dirty="0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</a:t>
            </a:r>
            <a:r>
              <a:rPr lang="en-US" sz="1600" dirty="0" err="1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diversos</a:t>
            </a:r>
            <a:r>
              <a:rPr lang="en-US" sz="1600" dirty="0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</a:t>
            </a:r>
            <a:r>
              <a:rPr lang="en-US" sz="1600" dirty="0" err="1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países</a:t>
            </a:r>
            <a:r>
              <a:rPr lang="en-US" sz="1600" dirty="0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. Diante das </a:t>
            </a:r>
            <a:r>
              <a:rPr lang="en-US" sz="1600" dirty="0" err="1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dimensões</a:t>
            </a:r>
            <a:r>
              <a:rPr lang="en-US" sz="1600" dirty="0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</a:t>
            </a:r>
            <a:r>
              <a:rPr lang="en-US" sz="1600" dirty="0" err="1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continentais</a:t>
            </a:r>
            <a:r>
              <a:rPr lang="en-US" sz="1600" dirty="0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do </a:t>
            </a:r>
            <a:r>
              <a:rPr lang="en-US" sz="1600" dirty="0" err="1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Brasil</a:t>
            </a:r>
            <a:r>
              <a:rPr lang="en-US" sz="1600" dirty="0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, da </a:t>
            </a:r>
            <a:r>
              <a:rPr lang="en-US" sz="1600" dirty="0" err="1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concentração</a:t>
            </a:r>
            <a:r>
              <a:rPr lang="en-US" sz="1600" dirty="0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</a:t>
            </a:r>
            <a:r>
              <a:rPr lang="en-US" sz="1600" dirty="0" err="1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em</a:t>
            </a:r>
            <a:r>
              <a:rPr lang="en-US" sz="1600" dirty="0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</a:t>
            </a:r>
            <a:r>
              <a:rPr lang="en-US" sz="1600" dirty="0" err="1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serviços</a:t>
            </a:r>
            <a:r>
              <a:rPr lang="en-US" sz="1600" dirty="0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de </a:t>
            </a:r>
            <a:r>
              <a:rPr lang="en-US" sz="1600" dirty="0" err="1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saúde</a:t>
            </a:r>
            <a:r>
              <a:rPr lang="en-US" sz="1600" dirty="0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</a:t>
            </a:r>
            <a:r>
              <a:rPr lang="en-US" sz="1600" dirty="0" err="1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nos</a:t>
            </a:r>
            <a:r>
              <a:rPr lang="en-US" sz="1600" dirty="0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</a:t>
            </a:r>
            <a:r>
              <a:rPr lang="en-US" sz="1600" dirty="0" err="1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grandes</a:t>
            </a:r>
            <a:r>
              <a:rPr lang="en-US" sz="1600" dirty="0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</a:t>
            </a:r>
            <a:r>
              <a:rPr lang="en-US" sz="1600" dirty="0" err="1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centros</a:t>
            </a:r>
            <a:r>
              <a:rPr lang="en-US" sz="1600" dirty="0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e da </a:t>
            </a:r>
            <a:r>
              <a:rPr lang="en-US" sz="1600" dirty="0" err="1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sobrecarga</a:t>
            </a:r>
            <a:r>
              <a:rPr lang="en-US" sz="1600" dirty="0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do </a:t>
            </a:r>
            <a:r>
              <a:rPr lang="en-US" sz="1600" dirty="0" err="1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sistema</a:t>
            </a:r>
            <a:r>
              <a:rPr lang="en-US" sz="1600" dirty="0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</a:t>
            </a:r>
            <a:r>
              <a:rPr lang="en-US" sz="1600" dirty="0" err="1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público</a:t>
            </a:r>
            <a:r>
              <a:rPr lang="en-US" sz="1600" dirty="0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, a </a:t>
            </a:r>
            <a:r>
              <a:rPr lang="en-US" sz="1600" dirty="0" err="1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telemedicina</a:t>
            </a:r>
            <a:r>
              <a:rPr lang="en-US" sz="1600" dirty="0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surge </a:t>
            </a:r>
            <a:r>
              <a:rPr lang="en-US" sz="1600" dirty="0" err="1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como</a:t>
            </a:r>
            <a:r>
              <a:rPr lang="en-US" sz="1600" dirty="0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</a:t>
            </a:r>
            <a:r>
              <a:rPr lang="en-US" sz="1600" dirty="0" err="1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instrumento</a:t>
            </a:r>
            <a:r>
              <a:rPr lang="en-US" sz="1600" dirty="0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</a:t>
            </a:r>
            <a:r>
              <a:rPr lang="en-US" sz="1600" dirty="0" err="1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essencial</a:t>
            </a:r>
            <a:r>
              <a:rPr lang="en-US" sz="1600" dirty="0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para </a:t>
            </a:r>
            <a:r>
              <a:rPr lang="en-US" sz="1600" dirty="0" err="1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ampliar</a:t>
            </a:r>
            <a:r>
              <a:rPr lang="en-US" sz="1600" dirty="0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o </a:t>
            </a:r>
            <a:r>
              <a:rPr lang="en-US" sz="1600" dirty="0" err="1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acesso</a:t>
            </a:r>
            <a:r>
              <a:rPr lang="en-US" sz="1600" dirty="0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, </a:t>
            </a:r>
            <a:r>
              <a:rPr lang="en-US" sz="1600" dirty="0" err="1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melhorar</a:t>
            </a:r>
            <a:r>
              <a:rPr lang="en-US" sz="1600" dirty="0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a </a:t>
            </a:r>
            <a:r>
              <a:rPr lang="en-US" sz="1600" dirty="0" err="1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qualidade</a:t>
            </a:r>
            <a:r>
              <a:rPr lang="en-US" sz="1600" dirty="0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e </a:t>
            </a:r>
            <a:r>
              <a:rPr lang="en-US" sz="1600" dirty="0" err="1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reduzir</a:t>
            </a:r>
            <a:r>
              <a:rPr lang="en-US" sz="1600" dirty="0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</a:t>
            </a:r>
            <a:r>
              <a:rPr lang="en-US" sz="1600" dirty="0" err="1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os</a:t>
            </a:r>
            <a:r>
              <a:rPr lang="en-US" sz="1600" dirty="0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custos da </a:t>
            </a:r>
            <a:r>
              <a:rPr lang="en-US" sz="1600" dirty="0" err="1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assistência</a:t>
            </a:r>
            <a:r>
              <a:rPr lang="en-US" sz="1600" dirty="0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</a:t>
            </a:r>
            <a:r>
              <a:rPr lang="en-US" sz="1600" dirty="0" err="1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em</a:t>
            </a:r>
            <a:r>
              <a:rPr lang="en-US" sz="1600" dirty="0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</a:t>
            </a:r>
            <a:r>
              <a:rPr lang="en-US" sz="1600" dirty="0" err="1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saúde</a:t>
            </a:r>
            <a:endParaRPr lang="en-US" sz="1600" dirty="0">
              <a:solidFill>
                <a:srgbClr val="3D4E68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</p:txBody>
      </p:sp>
      <p:sp>
        <p:nvSpPr>
          <p:cNvPr id="72" name="Text 18">
            <a:extLst>
              <a:ext uri="{FF2B5EF4-FFF2-40B4-BE49-F238E27FC236}">
                <a16:creationId xmlns:a16="http://schemas.microsoft.com/office/drawing/2014/main" id="{589DFDC9-6D40-CFA0-D0FC-C23CE004B7C2}"/>
              </a:ext>
            </a:extLst>
          </p:cNvPr>
          <p:cNvSpPr txBox="1"/>
          <p:nvPr/>
        </p:nvSpPr>
        <p:spPr>
          <a:xfrm>
            <a:off x="725040" y="3862898"/>
            <a:ext cx="1507172" cy="1740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b="1" dirty="0" err="1">
                <a:solidFill>
                  <a:srgbClr val="5A6880"/>
                </a:solidFill>
                <a:latin typeface="Montserrat" pitchFamily="34" charset="0"/>
              </a:rPr>
              <a:t>Justificativa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78963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8B2175-E697-57E9-41A0-8CFCAB4852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2AC55F77-6687-6D77-9549-08F559F7F21B}"/>
              </a:ext>
            </a:extLst>
          </p:cNvPr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F40B8458-2A45-E85B-11AD-085657B42E5F}"/>
              </a:ext>
            </a:extLst>
          </p:cNvPr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C71D6BE5-F106-DE8F-5052-F7AE23BB0AC8}"/>
              </a:ext>
            </a:extLst>
          </p:cNvPr>
          <p:cNvSpPr/>
          <p:nvPr/>
        </p:nvSpPr>
        <p:spPr>
          <a:xfrm>
            <a:off x="0" y="1191464"/>
            <a:ext cx="12191695" cy="19202"/>
          </a:xfrm>
          <a:prstGeom prst="rect">
            <a:avLst/>
          </a:prstGeom>
          <a:solidFill>
            <a:srgbClr val="E1E8F0"/>
          </a:solidFill>
          <a:ln w="12700">
            <a:solidFill>
              <a:srgbClr val="E1E8F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640EB92C-FAED-AFCF-665A-B0CBCB09BED9}"/>
              </a:ext>
            </a:extLst>
          </p:cNvPr>
          <p:cNvSpPr txBox="1"/>
          <p:nvPr/>
        </p:nvSpPr>
        <p:spPr>
          <a:xfrm>
            <a:off x="571500" y="75895"/>
            <a:ext cx="6353251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400" b="1" kern="0" spc="-37" dirty="0">
                <a:solidFill>
                  <a:srgbClr val="0C2D5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PROJETOS DE LEI TRANSFORMADORES</a:t>
            </a:r>
            <a:endParaRPr lang="en-US" sz="240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C6A37A34-992C-505D-C99C-ECB938B84846}"/>
              </a:ext>
            </a:extLst>
          </p:cNvPr>
          <p:cNvSpPr txBox="1"/>
          <p:nvPr/>
        </p:nvSpPr>
        <p:spPr>
          <a:xfrm>
            <a:off x="571500" y="580644"/>
            <a:ext cx="6760159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5A688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Iniciativas que modernizam a saúde e protegem a vida dos brasileiros</a:t>
            </a:r>
            <a:endParaRPr lang="en-US" sz="1300" dirty="0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392C73D9-F67B-A6D4-F03F-EACE32FBFAA7}"/>
              </a:ext>
            </a:extLst>
          </p:cNvPr>
          <p:cNvSpPr txBox="1"/>
          <p:nvPr/>
        </p:nvSpPr>
        <p:spPr>
          <a:xfrm>
            <a:off x="9816998" y="812795"/>
            <a:ext cx="1804111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b="1" kern="0" spc="105" dirty="0">
                <a:solidFill>
                  <a:srgbClr val="0C2D5E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Atuação Legislativa</a:t>
            </a:r>
            <a:endParaRPr lang="en-US" sz="1000" dirty="0"/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6165C2C5-C58C-AFA4-054A-3A59E01485B1}"/>
              </a:ext>
            </a:extLst>
          </p:cNvPr>
          <p:cNvSpPr/>
          <p:nvPr/>
        </p:nvSpPr>
        <p:spPr>
          <a:xfrm>
            <a:off x="11315700" y="1041395"/>
            <a:ext cx="75895" cy="75895"/>
          </a:xfrm>
          <a:prstGeom prst="ellipse">
            <a:avLst/>
          </a:prstGeom>
          <a:solidFill>
            <a:srgbClr val="0C2D5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>
            <a:extLst>
              <a:ext uri="{FF2B5EF4-FFF2-40B4-BE49-F238E27FC236}">
                <a16:creationId xmlns:a16="http://schemas.microsoft.com/office/drawing/2014/main" id="{6EEF2CB9-00F5-3711-F406-FB51EDDC5CF7}"/>
              </a:ext>
            </a:extLst>
          </p:cNvPr>
          <p:cNvSpPr/>
          <p:nvPr/>
        </p:nvSpPr>
        <p:spPr>
          <a:xfrm>
            <a:off x="11430000" y="1041395"/>
            <a:ext cx="75895" cy="75895"/>
          </a:xfrm>
          <a:prstGeom prst="ellipse">
            <a:avLst/>
          </a:prstGeom>
          <a:solidFill>
            <a:srgbClr val="0A6038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8">
            <a:extLst>
              <a:ext uri="{FF2B5EF4-FFF2-40B4-BE49-F238E27FC236}">
                <a16:creationId xmlns:a16="http://schemas.microsoft.com/office/drawing/2014/main" id="{697C3D80-8E25-64F8-2243-DA3220B22117}"/>
              </a:ext>
            </a:extLst>
          </p:cNvPr>
          <p:cNvSpPr/>
          <p:nvPr/>
        </p:nvSpPr>
        <p:spPr>
          <a:xfrm>
            <a:off x="11544300" y="1041395"/>
            <a:ext cx="75895" cy="75895"/>
          </a:xfrm>
          <a:prstGeom prst="ellipse">
            <a:avLst/>
          </a:prstGeom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9">
            <a:extLst>
              <a:ext uri="{FF2B5EF4-FFF2-40B4-BE49-F238E27FC236}">
                <a16:creationId xmlns:a16="http://schemas.microsoft.com/office/drawing/2014/main" id="{F691D1BB-AC6F-8B50-3C40-C62E239B21DC}"/>
              </a:ext>
            </a:extLst>
          </p:cNvPr>
          <p:cNvSpPr/>
          <p:nvPr/>
        </p:nvSpPr>
        <p:spPr>
          <a:xfrm>
            <a:off x="-12802" y="1228954"/>
            <a:ext cx="12191695" cy="574426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10">
            <a:extLst>
              <a:ext uri="{FF2B5EF4-FFF2-40B4-BE49-F238E27FC236}">
                <a16:creationId xmlns:a16="http://schemas.microsoft.com/office/drawing/2014/main" id="{712111E3-D6D6-6022-BE3D-279E9FB7E086}"/>
              </a:ext>
            </a:extLst>
          </p:cNvPr>
          <p:cNvSpPr/>
          <p:nvPr/>
        </p:nvSpPr>
        <p:spPr>
          <a:xfrm>
            <a:off x="558698" y="1353312"/>
            <a:ext cx="11013949" cy="5196778"/>
          </a:xfrm>
          <a:prstGeom prst="roundRect">
            <a:avLst>
              <a:gd name="adj" fmla="val 1604"/>
            </a:avLst>
          </a:prstGeom>
          <a:solidFill>
            <a:srgbClr val="FFFFFF"/>
          </a:solidFill>
          <a:ln/>
          <a:effectLst>
            <a:outerShdw blurRad="63500" dist="38100" dir="162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3" name="Shape 11">
            <a:extLst>
              <a:ext uri="{FF2B5EF4-FFF2-40B4-BE49-F238E27FC236}">
                <a16:creationId xmlns:a16="http://schemas.microsoft.com/office/drawing/2014/main" id="{0B949312-DEA6-9B8F-0B01-19D7D63BC1E3}"/>
              </a:ext>
            </a:extLst>
          </p:cNvPr>
          <p:cNvSpPr/>
          <p:nvPr/>
        </p:nvSpPr>
        <p:spPr>
          <a:xfrm>
            <a:off x="526425" y="1353312"/>
            <a:ext cx="11091027" cy="82296"/>
          </a:xfrm>
          <a:prstGeom prst="roundRect">
            <a:avLst>
              <a:gd name="adj" fmla="val 71073"/>
            </a:avLst>
          </a:prstGeom>
          <a:solidFill>
            <a:schemeClr val="accent2"/>
          </a:solidFill>
          <a:ln w="12700">
            <a:solidFill>
              <a:srgbClr val="0C2D5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4" name="Image 0" descr="preencoded.png">
            <a:extLst>
              <a:ext uri="{FF2B5EF4-FFF2-40B4-BE49-F238E27FC236}">
                <a16:creationId xmlns:a16="http://schemas.microsoft.com/office/drawing/2014/main" id="{2CEEF484-A2BA-5AF8-8875-FCEF9768E04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"/>
          </a:blip>
          <a:srcRect t="-19" b="-19"/>
          <a:stretch/>
        </p:blipFill>
        <p:spPr>
          <a:xfrm>
            <a:off x="10426903" y="5549386"/>
            <a:ext cx="1190549" cy="952805"/>
          </a:xfrm>
          <a:prstGeom prst="rect">
            <a:avLst/>
          </a:prstGeom>
        </p:spPr>
      </p:pic>
      <p:sp>
        <p:nvSpPr>
          <p:cNvPr id="15" name="Shape 12">
            <a:extLst>
              <a:ext uri="{FF2B5EF4-FFF2-40B4-BE49-F238E27FC236}">
                <a16:creationId xmlns:a16="http://schemas.microsoft.com/office/drawing/2014/main" id="{D0CAA9DE-933E-BF33-71F5-4711EA438193}"/>
              </a:ext>
            </a:extLst>
          </p:cNvPr>
          <p:cNvSpPr/>
          <p:nvPr/>
        </p:nvSpPr>
        <p:spPr>
          <a:xfrm>
            <a:off x="796442" y="1648663"/>
            <a:ext cx="476402" cy="476402"/>
          </a:xfrm>
          <a:prstGeom prst="roundRect">
            <a:avLst>
              <a:gd name="adj" fmla="val 38388"/>
            </a:avLst>
          </a:prstGeom>
          <a:solidFill>
            <a:srgbClr val="0C2D5E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3">
            <a:extLst>
              <a:ext uri="{FF2B5EF4-FFF2-40B4-BE49-F238E27FC236}">
                <a16:creationId xmlns:a16="http://schemas.microsoft.com/office/drawing/2014/main" id="{1251B8A8-29D4-988E-617B-1E17281F2AB4}"/>
              </a:ext>
            </a:extLst>
          </p:cNvPr>
          <p:cNvSpPr txBox="1"/>
          <p:nvPr/>
        </p:nvSpPr>
        <p:spPr>
          <a:xfrm>
            <a:off x="1415490" y="1648662"/>
            <a:ext cx="4565108" cy="3529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pt-BR" sz="3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Doença de Parkinson</a:t>
            </a:r>
            <a:endParaRPr lang="en-US" sz="3600" dirty="0"/>
          </a:p>
        </p:txBody>
      </p:sp>
      <p:sp>
        <p:nvSpPr>
          <p:cNvPr id="19" name="Text 15">
            <a:extLst>
              <a:ext uri="{FF2B5EF4-FFF2-40B4-BE49-F238E27FC236}">
                <a16:creationId xmlns:a16="http://schemas.microsoft.com/office/drawing/2014/main" id="{02371C8E-D67F-465B-AA77-56C20C5C9475}"/>
              </a:ext>
            </a:extLst>
          </p:cNvPr>
          <p:cNvSpPr txBox="1"/>
          <p:nvPr/>
        </p:nvSpPr>
        <p:spPr>
          <a:xfrm>
            <a:off x="758037" y="3116642"/>
            <a:ext cx="9461728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/>
            <a:r>
              <a:rPr lang="pt-BR" sz="1600" dirty="0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Institui a Política Nacional de Cuidado Integral às Pessoas com Doença de Parkinson. O projeto está na Comissão de Saúde, foi designada a relatoria ao Deputado Ismael Alexandrino, aguardando apresentação do parecer. </a:t>
            </a:r>
          </a:p>
        </p:txBody>
      </p:sp>
      <p:sp>
        <p:nvSpPr>
          <p:cNvPr id="20" name="Shape 16">
            <a:extLst>
              <a:ext uri="{FF2B5EF4-FFF2-40B4-BE49-F238E27FC236}">
                <a16:creationId xmlns:a16="http://schemas.microsoft.com/office/drawing/2014/main" id="{3DCECE92-ACC9-7AF7-63DD-EBE84C137039}"/>
              </a:ext>
            </a:extLst>
          </p:cNvPr>
          <p:cNvSpPr/>
          <p:nvPr/>
        </p:nvSpPr>
        <p:spPr>
          <a:xfrm>
            <a:off x="796442" y="3268066"/>
            <a:ext cx="4934102" cy="9144"/>
          </a:xfrm>
          <a:prstGeom prst="rect">
            <a:avLst/>
          </a:prstGeom>
          <a:ln w="12700">
            <a:solidFill>
              <a:srgbClr val="F4F7F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 18">
            <a:extLst>
              <a:ext uri="{FF2B5EF4-FFF2-40B4-BE49-F238E27FC236}">
                <a16:creationId xmlns:a16="http://schemas.microsoft.com/office/drawing/2014/main" id="{CB484873-F287-406D-ED52-258CE1E93F61}"/>
              </a:ext>
            </a:extLst>
          </p:cNvPr>
          <p:cNvSpPr txBox="1"/>
          <p:nvPr/>
        </p:nvSpPr>
        <p:spPr>
          <a:xfrm>
            <a:off x="1464258" y="2156396"/>
            <a:ext cx="5045847" cy="40983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200" b="1" dirty="0">
                <a:solidFill>
                  <a:srgbClr val="5A688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Autor</a:t>
            </a:r>
            <a:r>
              <a:rPr lang="en-US" sz="2400" b="1" dirty="0">
                <a:solidFill>
                  <a:srgbClr val="5A688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b="1" dirty="0">
                <a:solidFill>
                  <a:srgbClr val="5A688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- </a:t>
            </a:r>
            <a:r>
              <a:rPr lang="en-US" sz="2400" b="1" dirty="0">
                <a:solidFill>
                  <a:srgbClr val="5A688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PL 3.037/2025 -  </a:t>
            </a:r>
            <a:endParaRPr lang="en-US" sz="2400" dirty="0"/>
          </a:p>
        </p:txBody>
      </p:sp>
      <p:sp>
        <p:nvSpPr>
          <p:cNvPr id="33" name="Shape 25">
            <a:extLst>
              <a:ext uri="{FF2B5EF4-FFF2-40B4-BE49-F238E27FC236}">
                <a16:creationId xmlns:a16="http://schemas.microsoft.com/office/drawing/2014/main" id="{C3828092-9E86-F152-5DE5-E2986F61AFBB}"/>
              </a:ext>
            </a:extLst>
          </p:cNvPr>
          <p:cNvSpPr/>
          <p:nvPr/>
        </p:nvSpPr>
        <p:spPr>
          <a:xfrm>
            <a:off x="6435547" y="3268066"/>
            <a:ext cx="4943246" cy="9144"/>
          </a:xfrm>
          <a:prstGeom prst="rect">
            <a:avLst/>
          </a:prstGeom>
          <a:ln w="12700">
            <a:solidFill>
              <a:srgbClr val="F4F7F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70" name="Image 7" descr="preencoded.png">
            <a:extLst>
              <a:ext uri="{FF2B5EF4-FFF2-40B4-BE49-F238E27FC236}">
                <a16:creationId xmlns:a16="http://schemas.microsoft.com/office/drawing/2014/main" id="{4727B6B3-38FB-1F97-3A22-4FFD4E07775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005821" y="-450799"/>
            <a:ext cx="1679753" cy="1679753"/>
          </a:xfrm>
          <a:prstGeom prst="rect">
            <a:avLst/>
          </a:prstGeom>
        </p:spPr>
      </p:pic>
      <p:sp>
        <p:nvSpPr>
          <p:cNvPr id="64" name="Text 15">
            <a:extLst>
              <a:ext uri="{FF2B5EF4-FFF2-40B4-BE49-F238E27FC236}">
                <a16:creationId xmlns:a16="http://schemas.microsoft.com/office/drawing/2014/main" id="{0D40F8BA-DAD4-15E2-A11B-A33CB7AACF03}"/>
              </a:ext>
            </a:extLst>
          </p:cNvPr>
          <p:cNvSpPr txBox="1"/>
          <p:nvPr/>
        </p:nvSpPr>
        <p:spPr>
          <a:xfrm>
            <a:off x="723447" y="4394694"/>
            <a:ext cx="9496317" cy="8770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/>
            <a:r>
              <a:rPr lang="pt-BR" sz="1600" dirty="0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 Doença de Parkinson é a segunda doença neurodegenerativa mais comum no mundo e configura um desafio crescente para a saúde pública no Brasil.</a:t>
            </a:r>
            <a:endParaRPr lang="en-US" sz="1600" dirty="0">
              <a:solidFill>
                <a:srgbClr val="3D4E68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</p:txBody>
      </p:sp>
      <p:sp>
        <p:nvSpPr>
          <p:cNvPr id="72" name="Text 18">
            <a:extLst>
              <a:ext uri="{FF2B5EF4-FFF2-40B4-BE49-F238E27FC236}">
                <a16:creationId xmlns:a16="http://schemas.microsoft.com/office/drawing/2014/main" id="{BE900010-AC54-3C72-B4DA-D893672EBE07}"/>
              </a:ext>
            </a:extLst>
          </p:cNvPr>
          <p:cNvSpPr txBox="1"/>
          <p:nvPr/>
        </p:nvSpPr>
        <p:spPr>
          <a:xfrm>
            <a:off x="725040" y="4045778"/>
            <a:ext cx="1507172" cy="1740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b="1" dirty="0" err="1">
                <a:solidFill>
                  <a:srgbClr val="5A6880"/>
                </a:solidFill>
                <a:latin typeface="Montserrat" pitchFamily="34" charset="0"/>
              </a:rPr>
              <a:t>Justificativa</a:t>
            </a:r>
            <a:endParaRPr lang="en-US" sz="1600" dirty="0"/>
          </a:p>
        </p:txBody>
      </p:sp>
      <p:pic>
        <p:nvPicPr>
          <p:cNvPr id="26" name="Image 9" descr="preencoded.png">
            <a:extLst>
              <a:ext uri="{FF2B5EF4-FFF2-40B4-BE49-F238E27FC236}">
                <a16:creationId xmlns:a16="http://schemas.microsoft.com/office/drawing/2014/main" id="{C3CB1510-602A-DF6F-D640-DF158197ED7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7541" y="1773022"/>
            <a:ext cx="2286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429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3B032C-2708-5786-FD8F-70D4BC3F28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D80B6704-8253-2B64-FBF0-4789E76801E7}"/>
              </a:ext>
            </a:extLst>
          </p:cNvPr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B55AFECE-3F4C-0284-F504-34A461083441}"/>
              </a:ext>
            </a:extLst>
          </p:cNvPr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9D1A068F-B962-DB09-98A3-9986010826D1}"/>
              </a:ext>
            </a:extLst>
          </p:cNvPr>
          <p:cNvSpPr/>
          <p:nvPr/>
        </p:nvSpPr>
        <p:spPr>
          <a:xfrm>
            <a:off x="0" y="1191464"/>
            <a:ext cx="12191695" cy="19202"/>
          </a:xfrm>
          <a:prstGeom prst="rect">
            <a:avLst/>
          </a:prstGeom>
          <a:solidFill>
            <a:srgbClr val="E1E8F0"/>
          </a:solidFill>
          <a:ln w="12700">
            <a:solidFill>
              <a:srgbClr val="E1E8F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32BF4E43-E961-2A1D-79BE-60A680E97F8A}"/>
              </a:ext>
            </a:extLst>
          </p:cNvPr>
          <p:cNvSpPr txBox="1"/>
          <p:nvPr/>
        </p:nvSpPr>
        <p:spPr>
          <a:xfrm>
            <a:off x="571500" y="75895"/>
            <a:ext cx="6353251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400" b="1" kern="0" spc="-37" dirty="0">
                <a:solidFill>
                  <a:srgbClr val="0C2D5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PROJETOS DE LEI TRANSFORMADORES</a:t>
            </a:r>
            <a:endParaRPr lang="en-US" sz="240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EDB763A0-0B2D-F5DB-6AB1-3CA81AA7BBA5}"/>
              </a:ext>
            </a:extLst>
          </p:cNvPr>
          <p:cNvSpPr txBox="1"/>
          <p:nvPr/>
        </p:nvSpPr>
        <p:spPr>
          <a:xfrm>
            <a:off x="571500" y="580644"/>
            <a:ext cx="6760159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5A688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Iniciativas que modernizam a saúde e protegem a vida dos brasileiros</a:t>
            </a:r>
            <a:endParaRPr lang="en-US" sz="1300" dirty="0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5EE8559F-C597-3CEE-1507-B99E8B50C01B}"/>
              </a:ext>
            </a:extLst>
          </p:cNvPr>
          <p:cNvSpPr txBox="1"/>
          <p:nvPr/>
        </p:nvSpPr>
        <p:spPr>
          <a:xfrm>
            <a:off x="9816998" y="812795"/>
            <a:ext cx="1804111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b="1" kern="0" spc="105" dirty="0">
                <a:solidFill>
                  <a:srgbClr val="0C2D5E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Atuação Legislativa</a:t>
            </a:r>
            <a:endParaRPr lang="en-US" sz="1000" dirty="0"/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0324092C-D59C-C1D5-0736-16F8E863C388}"/>
              </a:ext>
            </a:extLst>
          </p:cNvPr>
          <p:cNvSpPr/>
          <p:nvPr/>
        </p:nvSpPr>
        <p:spPr>
          <a:xfrm>
            <a:off x="11315700" y="1041395"/>
            <a:ext cx="75895" cy="75895"/>
          </a:xfrm>
          <a:prstGeom prst="ellipse">
            <a:avLst/>
          </a:prstGeom>
          <a:solidFill>
            <a:srgbClr val="0C2D5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>
            <a:extLst>
              <a:ext uri="{FF2B5EF4-FFF2-40B4-BE49-F238E27FC236}">
                <a16:creationId xmlns:a16="http://schemas.microsoft.com/office/drawing/2014/main" id="{65B83BD2-47F2-D236-B044-479FA836A58E}"/>
              </a:ext>
            </a:extLst>
          </p:cNvPr>
          <p:cNvSpPr/>
          <p:nvPr/>
        </p:nvSpPr>
        <p:spPr>
          <a:xfrm>
            <a:off x="11430000" y="1041395"/>
            <a:ext cx="75895" cy="75895"/>
          </a:xfrm>
          <a:prstGeom prst="ellipse">
            <a:avLst/>
          </a:prstGeom>
          <a:solidFill>
            <a:srgbClr val="0A6038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8">
            <a:extLst>
              <a:ext uri="{FF2B5EF4-FFF2-40B4-BE49-F238E27FC236}">
                <a16:creationId xmlns:a16="http://schemas.microsoft.com/office/drawing/2014/main" id="{B59C3C50-D953-5FDA-1BA2-614B209840A4}"/>
              </a:ext>
            </a:extLst>
          </p:cNvPr>
          <p:cNvSpPr/>
          <p:nvPr/>
        </p:nvSpPr>
        <p:spPr>
          <a:xfrm>
            <a:off x="11544300" y="1041395"/>
            <a:ext cx="75895" cy="75895"/>
          </a:xfrm>
          <a:prstGeom prst="ellipse">
            <a:avLst/>
          </a:prstGeom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9">
            <a:extLst>
              <a:ext uri="{FF2B5EF4-FFF2-40B4-BE49-F238E27FC236}">
                <a16:creationId xmlns:a16="http://schemas.microsoft.com/office/drawing/2014/main" id="{4711032B-8126-8A9C-F2D5-6E5C42A2EAC9}"/>
              </a:ext>
            </a:extLst>
          </p:cNvPr>
          <p:cNvSpPr/>
          <p:nvPr/>
        </p:nvSpPr>
        <p:spPr>
          <a:xfrm>
            <a:off x="-12802" y="1228954"/>
            <a:ext cx="12191695" cy="574426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10">
            <a:extLst>
              <a:ext uri="{FF2B5EF4-FFF2-40B4-BE49-F238E27FC236}">
                <a16:creationId xmlns:a16="http://schemas.microsoft.com/office/drawing/2014/main" id="{CFA5454F-4BEB-ABD8-ABE4-6E9A4D21E7A7}"/>
              </a:ext>
            </a:extLst>
          </p:cNvPr>
          <p:cNvSpPr/>
          <p:nvPr/>
        </p:nvSpPr>
        <p:spPr>
          <a:xfrm>
            <a:off x="558698" y="1353312"/>
            <a:ext cx="11013949" cy="5196778"/>
          </a:xfrm>
          <a:prstGeom prst="roundRect">
            <a:avLst>
              <a:gd name="adj" fmla="val 1604"/>
            </a:avLst>
          </a:prstGeom>
          <a:solidFill>
            <a:srgbClr val="FFFFFF"/>
          </a:solidFill>
          <a:ln/>
          <a:effectLst>
            <a:outerShdw blurRad="63500" dist="38100" dir="162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13" name="Shape 11">
            <a:extLst>
              <a:ext uri="{FF2B5EF4-FFF2-40B4-BE49-F238E27FC236}">
                <a16:creationId xmlns:a16="http://schemas.microsoft.com/office/drawing/2014/main" id="{C985C485-5FA6-AA07-B0CB-C15CE296CDD3}"/>
              </a:ext>
            </a:extLst>
          </p:cNvPr>
          <p:cNvSpPr/>
          <p:nvPr/>
        </p:nvSpPr>
        <p:spPr>
          <a:xfrm>
            <a:off x="526425" y="1353312"/>
            <a:ext cx="11091027" cy="82296"/>
          </a:xfrm>
          <a:prstGeom prst="roundRect">
            <a:avLst>
              <a:gd name="adj" fmla="val 71073"/>
            </a:avLst>
          </a:prstGeom>
          <a:solidFill>
            <a:srgbClr val="0C2D5E"/>
          </a:solidFill>
          <a:ln w="12700">
            <a:solidFill>
              <a:srgbClr val="0C2D5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4" name="Image 0" descr="preencoded.png">
            <a:extLst>
              <a:ext uri="{FF2B5EF4-FFF2-40B4-BE49-F238E27FC236}">
                <a16:creationId xmlns:a16="http://schemas.microsoft.com/office/drawing/2014/main" id="{59472F49-B084-C50C-3BEF-07A57BB0460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"/>
          </a:blip>
          <a:srcRect t="-19" b="-19"/>
          <a:stretch/>
        </p:blipFill>
        <p:spPr>
          <a:xfrm>
            <a:off x="10426903" y="5549386"/>
            <a:ext cx="1190549" cy="952805"/>
          </a:xfrm>
          <a:prstGeom prst="rect">
            <a:avLst/>
          </a:prstGeom>
        </p:spPr>
      </p:pic>
      <p:sp>
        <p:nvSpPr>
          <p:cNvPr id="15" name="Shape 12">
            <a:extLst>
              <a:ext uri="{FF2B5EF4-FFF2-40B4-BE49-F238E27FC236}">
                <a16:creationId xmlns:a16="http://schemas.microsoft.com/office/drawing/2014/main" id="{D7C05771-4E18-2B66-324A-5A4C9B9B6545}"/>
              </a:ext>
            </a:extLst>
          </p:cNvPr>
          <p:cNvSpPr/>
          <p:nvPr/>
        </p:nvSpPr>
        <p:spPr>
          <a:xfrm>
            <a:off x="796442" y="1648663"/>
            <a:ext cx="476402" cy="476402"/>
          </a:xfrm>
          <a:prstGeom prst="roundRect">
            <a:avLst>
              <a:gd name="adj" fmla="val 38388"/>
            </a:avLst>
          </a:prstGeom>
          <a:solidFill>
            <a:srgbClr val="0C2D5E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3">
            <a:extLst>
              <a:ext uri="{FF2B5EF4-FFF2-40B4-BE49-F238E27FC236}">
                <a16:creationId xmlns:a16="http://schemas.microsoft.com/office/drawing/2014/main" id="{8223A5EB-3FAA-A890-28FC-334F0047C086}"/>
              </a:ext>
            </a:extLst>
          </p:cNvPr>
          <p:cNvSpPr txBox="1"/>
          <p:nvPr/>
        </p:nvSpPr>
        <p:spPr>
          <a:xfrm>
            <a:off x="1415490" y="1648662"/>
            <a:ext cx="4565108" cy="3529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pt-BR" sz="3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Securitização</a:t>
            </a:r>
            <a:endParaRPr lang="en-US" sz="3600" dirty="0"/>
          </a:p>
        </p:txBody>
      </p:sp>
      <p:sp>
        <p:nvSpPr>
          <p:cNvPr id="19" name="Text 15">
            <a:extLst>
              <a:ext uri="{FF2B5EF4-FFF2-40B4-BE49-F238E27FC236}">
                <a16:creationId xmlns:a16="http://schemas.microsoft.com/office/drawing/2014/main" id="{5D1589BA-AE9B-66E3-6890-80388233264D}"/>
              </a:ext>
            </a:extLst>
          </p:cNvPr>
          <p:cNvSpPr txBox="1"/>
          <p:nvPr/>
        </p:nvSpPr>
        <p:spPr>
          <a:xfrm>
            <a:off x="758037" y="2909378"/>
            <a:ext cx="9461728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/>
            <a:r>
              <a:rPr lang="pt-BR" sz="1600" dirty="0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O projeto securitização de dívidas de produtores rurais foi apensado ao PL 5.122/2023 e aprovado no Plenário da Câmara dos Deputados em 16/07/2025 e enviado ao Senado Federal para deliberação. No Senado o projeto está na CAE relatoria Senador Renan Calheiros.</a:t>
            </a:r>
          </a:p>
        </p:txBody>
      </p:sp>
      <p:sp>
        <p:nvSpPr>
          <p:cNvPr id="20" name="Shape 16">
            <a:extLst>
              <a:ext uri="{FF2B5EF4-FFF2-40B4-BE49-F238E27FC236}">
                <a16:creationId xmlns:a16="http://schemas.microsoft.com/office/drawing/2014/main" id="{6383410F-64D0-BBBB-1039-904FAF95BFCB}"/>
              </a:ext>
            </a:extLst>
          </p:cNvPr>
          <p:cNvSpPr/>
          <p:nvPr/>
        </p:nvSpPr>
        <p:spPr>
          <a:xfrm>
            <a:off x="796442" y="3743554"/>
            <a:ext cx="4934102" cy="9144"/>
          </a:xfrm>
          <a:prstGeom prst="rect">
            <a:avLst/>
          </a:prstGeom>
          <a:ln w="12700">
            <a:solidFill>
              <a:srgbClr val="F4F7F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C03269E5-2432-CBD6-99D0-228DBFF152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442" y="5799397"/>
            <a:ext cx="1812509" cy="420899"/>
          </a:xfrm>
          <a:prstGeom prst="rect">
            <a:avLst/>
          </a:prstGeom>
        </p:spPr>
      </p:pic>
      <p:sp>
        <p:nvSpPr>
          <p:cNvPr id="22" name="Text 17">
            <a:extLst>
              <a:ext uri="{FF2B5EF4-FFF2-40B4-BE49-F238E27FC236}">
                <a16:creationId xmlns:a16="http://schemas.microsoft.com/office/drawing/2014/main" id="{2B47C56F-6782-75D9-0E56-8ADBFED60D11}"/>
              </a:ext>
            </a:extLst>
          </p:cNvPr>
          <p:cNvSpPr/>
          <p:nvPr/>
        </p:nvSpPr>
        <p:spPr>
          <a:xfrm>
            <a:off x="1166593" y="5880462"/>
            <a:ext cx="1190548" cy="25146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kern="0" spc="38" dirty="0">
                <a:solidFill>
                  <a:srgbClr val="0D4A27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APROVADO</a:t>
            </a:r>
            <a:endParaRPr lang="en-US" sz="1400" dirty="0"/>
          </a:p>
        </p:txBody>
      </p:sp>
      <p:pic>
        <p:nvPicPr>
          <p:cNvPr id="23" name="Image 3" descr="preencoded.png">
            <a:extLst>
              <a:ext uri="{FF2B5EF4-FFF2-40B4-BE49-F238E27FC236}">
                <a16:creationId xmlns:a16="http://schemas.microsoft.com/office/drawing/2014/main" id="{B165F5AD-1FEE-7113-4C33-9F095785166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-4000" r="-4000"/>
          <a:stretch/>
        </p:blipFill>
        <p:spPr>
          <a:xfrm>
            <a:off x="922666" y="5975936"/>
            <a:ext cx="123444" cy="114300"/>
          </a:xfrm>
          <a:prstGeom prst="rect">
            <a:avLst/>
          </a:prstGeom>
        </p:spPr>
      </p:pic>
      <p:sp>
        <p:nvSpPr>
          <p:cNvPr id="24" name="Text 18">
            <a:extLst>
              <a:ext uri="{FF2B5EF4-FFF2-40B4-BE49-F238E27FC236}">
                <a16:creationId xmlns:a16="http://schemas.microsoft.com/office/drawing/2014/main" id="{3A537477-6733-58D8-EFB0-7CDC667C0BF0}"/>
              </a:ext>
            </a:extLst>
          </p:cNvPr>
          <p:cNvSpPr txBox="1"/>
          <p:nvPr/>
        </p:nvSpPr>
        <p:spPr>
          <a:xfrm>
            <a:off x="1478626" y="2071353"/>
            <a:ext cx="5045847" cy="40983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200" b="1" dirty="0">
                <a:solidFill>
                  <a:srgbClr val="5A688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Autor</a:t>
            </a:r>
            <a:r>
              <a:rPr lang="en-US" sz="2400" b="1" dirty="0">
                <a:solidFill>
                  <a:srgbClr val="5A688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b="1" dirty="0">
                <a:solidFill>
                  <a:srgbClr val="5A688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- </a:t>
            </a:r>
            <a:r>
              <a:rPr lang="pt-BR" sz="2400" b="1" dirty="0">
                <a:solidFill>
                  <a:srgbClr val="5A6880"/>
                </a:solidFill>
                <a:latin typeface="Montserrat" pitchFamily="34" charset="0"/>
              </a:rPr>
              <a:t>PL 341/2025 </a:t>
            </a:r>
            <a:endParaRPr lang="en-US" sz="2400" b="1" dirty="0">
              <a:solidFill>
                <a:srgbClr val="5A6880"/>
              </a:solidFill>
              <a:latin typeface="Montserrat" pitchFamily="34" charset="0"/>
            </a:endParaRPr>
          </a:p>
        </p:txBody>
      </p:sp>
      <p:sp>
        <p:nvSpPr>
          <p:cNvPr id="33" name="Shape 25">
            <a:extLst>
              <a:ext uri="{FF2B5EF4-FFF2-40B4-BE49-F238E27FC236}">
                <a16:creationId xmlns:a16="http://schemas.microsoft.com/office/drawing/2014/main" id="{A9D2424D-D6DD-5069-E8D6-D543F5A87E46}"/>
              </a:ext>
            </a:extLst>
          </p:cNvPr>
          <p:cNvSpPr/>
          <p:nvPr/>
        </p:nvSpPr>
        <p:spPr>
          <a:xfrm>
            <a:off x="6435547" y="3743554"/>
            <a:ext cx="4943246" cy="9144"/>
          </a:xfrm>
          <a:prstGeom prst="rect">
            <a:avLst/>
          </a:prstGeom>
          <a:ln w="12700">
            <a:solidFill>
              <a:srgbClr val="F4F7F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70" name="Image 7" descr="preencoded.png">
            <a:extLst>
              <a:ext uri="{FF2B5EF4-FFF2-40B4-BE49-F238E27FC236}">
                <a16:creationId xmlns:a16="http://schemas.microsoft.com/office/drawing/2014/main" id="{BD1165EB-6F03-8327-2D91-ECE2839C5C5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0005821" y="-450799"/>
            <a:ext cx="1679753" cy="1679753"/>
          </a:xfrm>
          <a:prstGeom prst="rect">
            <a:avLst/>
          </a:prstGeom>
        </p:spPr>
      </p:pic>
      <p:sp>
        <p:nvSpPr>
          <p:cNvPr id="64" name="Text 15">
            <a:extLst>
              <a:ext uri="{FF2B5EF4-FFF2-40B4-BE49-F238E27FC236}">
                <a16:creationId xmlns:a16="http://schemas.microsoft.com/office/drawing/2014/main" id="{9EAFC782-AE4D-5885-8D41-56B5DB01FBB5}"/>
              </a:ext>
            </a:extLst>
          </p:cNvPr>
          <p:cNvSpPr txBox="1"/>
          <p:nvPr/>
        </p:nvSpPr>
        <p:spPr>
          <a:xfrm>
            <a:off x="723447" y="4199622"/>
            <a:ext cx="9496317" cy="8770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/>
            <a:r>
              <a:rPr lang="pt-BR" sz="1600" dirty="0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 intensificação de eventos climáticos extremos tem causado graves prejuízos à produção agropecuária no RS, elevando o endividamento dos produtores rurais e ameaçando a continuidade das atividades do setor.</a:t>
            </a:r>
            <a:endParaRPr lang="en-US" sz="1600" dirty="0">
              <a:solidFill>
                <a:srgbClr val="3D4E68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</p:txBody>
      </p:sp>
      <p:sp>
        <p:nvSpPr>
          <p:cNvPr id="72" name="Text 18">
            <a:extLst>
              <a:ext uri="{FF2B5EF4-FFF2-40B4-BE49-F238E27FC236}">
                <a16:creationId xmlns:a16="http://schemas.microsoft.com/office/drawing/2014/main" id="{A9E07F6E-0AD1-F24D-9D59-626664287EEA}"/>
              </a:ext>
            </a:extLst>
          </p:cNvPr>
          <p:cNvSpPr txBox="1"/>
          <p:nvPr/>
        </p:nvSpPr>
        <p:spPr>
          <a:xfrm>
            <a:off x="725040" y="3850706"/>
            <a:ext cx="1507172" cy="1740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b="1" dirty="0" err="1">
                <a:solidFill>
                  <a:srgbClr val="5A6880"/>
                </a:solidFill>
                <a:latin typeface="Montserrat" pitchFamily="34" charset="0"/>
              </a:rPr>
              <a:t>Justificativa</a:t>
            </a:r>
            <a:endParaRPr lang="en-US" sz="1600" dirty="0"/>
          </a:p>
        </p:txBody>
      </p:sp>
      <p:pic>
        <p:nvPicPr>
          <p:cNvPr id="28" name="Picture 27" descr="A yellow coin with a green leaf and a black background&#10;&#10;AI-generated content may be incorrect.">
            <a:extLst>
              <a:ext uri="{FF2B5EF4-FFF2-40B4-BE49-F238E27FC236}">
                <a16:creationId xmlns:a16="http://schemas.microsoft.com/office/drawing/2014/main" id="{FCAB142D-F780-1F2C-D084-24E44B4A98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5367" y="1709622"/>
            <a:ext cx="381307" cy="38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319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09BD86-75C0-CF2B-F098-54A392546A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DD9BBDB6-6F53-4365-5BF8-4823EE41E838}"/>
              </a:ext>
            </a:extLst>
          </p:cNvPr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4EB31AEE-AD98-6E07-39B5-BDE532B0917E}"/>
              </a:ext>
            </a:extLst>
          </p:cNvPr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26CD0AFD-88BA-3AD5-1E23-FBA698D01DFE}"/>
              </a:ext>
            </a:extLst>
          </p:cNvPr>
          <p:cNvSpPr/>
          <p:nvPr/>
        </p:nvSpPr>
        <p:spPr>
          <a:xfrm>
            <a:off x="0" y="1191464"/>
            <a:ext cx="12191695" cy="19202"/>
          </a:xfrm>
          <a:prstGeom prst="rect">
            <a:avLst/>
          </a:prstGeom>
          <a:solidFill>
            <a:srgbClr val="E1E8F0"/>
          </a:solidFill>
          <a:ln w="12700">
            <a:solidFill>
              <a:srgbClr val="E1E8F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A321BFD4-C7F1-7251-EE28-5CB752A866F9}"/>
              </a:ext>
            </a:extLst>
          </p:cNvPr>
          <p:cNvSpPr txBox="1"/>
          <p:nvPr/>
        </p:nvSpPr>
        <p:spPr>
          <a:xfrm>
            <a:off x="571500" y="75895"/>
            <a:ext cx="6353251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400" b="1" kern="0" spc="-37" dirty="0">
                <a:solidFill>
                  <a:srgbClr val="0C2D5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PROJETOS DE LEI TRANSFORMADORES</a:t>
            </a:r>
            <a:endParaRPr lang="en-US" sz="240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72167369-1705-56AB-4BF5-60D4CB43F6C5}"/>
              </a:ext>
            </a:extLst>
          </p:cNvPr>
          <p:cNvSpPr txBox="1"/>
          <p:nvPr/>
        </p:nvSpPr>
        <p:spPr>
          <a:xfrm>
            <a:off x="571500" y="580644"/>
            <a:ext cx="6760159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5A688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Iniciativas que modernizam a saúde e protegem a vida dos brasileiros</a:t>
            </a:r>
            <a:endParaRPr lang="en-US" sz="1300" dirty="0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F356FCE2-B0B8-6719-CCD6-876F69D03F0B}"/>
              </a:ext>
            </a:extLst>
          </p:cNvPr>
          <p:cNvSpPr txBox="1"/>
          <p:nvPr/>
        </p:nvSpPr>
        <p:spPr>
          <a:xfrm>
            <a:off x="9816998" y="812795"/>
            <a:ext cx="1804111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b="1" kern="0" spc="105" dirty="0">
                <a:solidFill>
                  <a:srgbClr val="0C2D5E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Atuação Legislativa</a:t>
            </a:r>
            <a:endParaRPr lang="en-US" sz="1000" dirty="0"/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A68CA649-4D99-1DD6-6595-50B77F5AC956}"/>
              </a:ext>
            </a:extLst>
          </p:cNvPr>
          <p:cNvSpPr/>
          <p:nvPr/>
        </p:nvSpPr>
        <p:spPr>
          <a:xfrm>
            <a:off x="11315700" y="1041395"/>
            <a:ext cx="75895" cy="75895"/>
          </a:xfrm>
          <a:prstGeom prst="ellipse">
            <a:avLst/>
          </a:prstGeom>
          <a:solidFill>
            <a:srgbClr val="0C2D5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>
            <a:extLst>
              <a:ext uri="{FF2B5EF4-FFF2-40B4-BE49-F238E27FC236}">
                <a16:creationId xmlns:a16="http://schemas.microsoft.com/office/drawing/2014/main" id="{4154A918-7193-C3D8-DB82-6C019A4C1686}"/>
              </a:ext>
            </a:extLst>
          </p:cNvPr>
          <p:cNvSpPr/>
          <p:nvPr/>
        </p:nvSpPr>
        <p:spPr>
          <a:xfrm>
            <a:off x="11430000" y="1041395"/>
            <a:ext cx="75895" cy="75895"/>
          </a:xfrm>
          <a:prstGeom prst="ellipse">
            <a:avLst/>
          </a:prstGeom>
          <a:solidFill>
            <a:srgbClr val="0A6038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8">
            <a:extLst>
              <a:ext uri="{FF2B5EF4-FFF2-40B4-BE49-F238E27FC236}">
                <a16:creationId xmlns:a16="http://schemas.microsoft.com/office/drawing/2014/main" id="{9CC08149-CF29-E536-D197-E3AEB9E22E77}"/>
              </a:ext>
            </a:extLst>
          </p:cNvPr>
          <p:cNvSpPr/>
          <p:nvPr/>
        </p:nvSpPr>
        <p:spPr>
          <a:xfrm>
            <a:off x="11544300" y="1041395"/>
            <a:ext cx="75895" cy="75895"/>
          </a:xfrm>
          <a:prstGeom prst="ellipse">
            <a:avLst/>
          </a:prstGeom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9">
            <a:extLst>
              <a:ext uri="{FF2B5EF4-FFF2-40B4-BE49-F238E27FC236}">
                <a16:creationId xmlns:a16="http://schemas.microsoft.com/office/drawing/2014/main" id="{E156C285-A573-E6BC-9D94-C39BF17B391C}"/>
              </a:ext>
            </a:extLst>
          </p:cNvPr>
          <p:cNvSpPr/>
          <p:nvPr/>
        </p:nvSpPr>
        <p:spPr>
          <a:xfrm>
            <a:off x="-12802" y="1228954"/>
            <a:ext cx="12191695" cy="574426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10">
            <a:extLst>
              <a:ext uri="{FF2B5EF4-FFF2-40B4-BE49-F238E27FC236}">
                <a16:creationId xmlns:a16="http://schemas.microsoft.com/office/drawing/2014/main" id="{B8E8D587-7F78-A262-F62C-4B4D460C939B}"/>
              </a:ext>
            </a:extLst>
          </p:cNvPr>
          <p:cNvSpPr/>
          <p:nvPr/>
        </p:nvSpPr>
        <p:spPr>
          <a:xfrm>
            <a:off x="558698" y="1416513"/>
            <a:ext cx="11356848" cy="5389609"/>
          </a:xfrm>
          <a:prstGeom prst="roundRect">
            <a:avLst>
              <a:gd name="adj" fmla="val 1604"/>
            </a:avLst>
          </a:prstGeom>
          <a:solidFill>
            <a:srgbClr val="FFFFFF"/>
          </a:solidFill>
          <a:ln/>
          <a:effectLst>
            <a:outerShdw blurRad="63500" dist="38100" dir="162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13" name="Shape 11">
            <a:extLst>
              <a:ext uri="{FF2B5EF4-FFF2-40B4-BE49-F238E27FC236}">
                <a16:creationId xmlns:a16="http://schemas.microsoft.com/office/drawing/2014/main" id="{82BC767F-D428-F7C8-D2DE-8017EE6D87F4}"/>
              </a:ext>
            </a:extLst>
          </p:cNvPr>
          <p:cNvSpPr/>
          <p:nvPr/>
        </p:nvSpPr>
        <p:spPr>
          <a:xfrm>
            <a:off x="526425" y="1353311"/>
            <a:ext cx="11356848" cy="85325"/>
          </a:xfrm>
          <a:prstGeom prst="roundRect">
            <a:avLst>
              <a:gd name="adj" fmla="val 71073"/>
            </a:avLst>
          </a:prstGeom>
          <a:solidFill>
            <a:srgbClr val="0C2D5E"/>
          </a:solidFill>
          <a:ln w="12700">
            <a:solidFill>
              <a:srgbClr val="0C2D5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4" name="Image 0" descr="preencoded.png">
            <a:extLst>
              <a:ext uri="{FF2B5EF4-FFF2-40B4-BE49-F238E27FC236}">
                <a16:creationId xmlns:a16="http://schemas.microsoft.com/office/drawing/2014/main" id="{95592CAF-49CB-C176-0D31-416AE6188F4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"/>
          </a:blip>
          <a:srcRect t="-19" b="-19"/>
          <a:stretch/>
        </p:blipFill>
        <p:spPr>
          <a:xfrm>
            <a:off x="10426903" y="5549386"/>
            <a:ext cx="1190549" cy="952805"/>
          </a:xfrm>
          <a:prstGeom prst="rect">
            <a:avLst/>
          </a:prstGeom>
        </p:spPr>
      </p:pic>
      <p:sp>
        <p:nvSpPr>
          <p:cNvPr id="15" name="Shape 12">
            <a:extLst>
              <a:ext uri="{FF2B5EF4-FFF2-40B4-BE49-F238E27FC236}">
                <a16:creationId xmlns:a16="http://schemas.microsoft.com/office/drawing/2014/main" id="{6B755B9C-EF18-D3E5-787F-32141E5BACBE}"/>
              </a:ext>
            </a:extLst>
          </p:cNvPr>
          <p:cNvSpPr/>
          <p:nvPr/>
        </p:nvSpPr>
        <p:spPr>
          <a:xfrm>
            <a:off x="796442" y="1648663"/>
            <a:ext cx="476402" cy="476402"/>
          </a:xfrm>
          <a:prstGeom prst="roundRect">
            <a:avLst>
              <a:gd name="adj" fmla="val 38388"/>
            </a:avLst>
          </a:prstGeom>
          <a:solidFill>
            <a:srgbClr val="0C2D5E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3">
            <a:extLst>
              <a:ext uri="{FF2B5EF4-FFF2-40B4-BE49-F238E27FC236}">
                <a16:creationId xmlns:a16="http://schemas.microsoft.com/office/drawing/2014/main" id="{FD5B1A61-9297-696D-E5F6-DF0CCACE3DAC}"/>
              </a:ext>
            </a:extLst>
          </p:cNvPr>
          <p:cNvSpPr txBox="1"/>
          <p:nvPr/>
        </p:nvSpPr>
        <p:spPr>
          <a:xfrm>
            <a:off x="1415489" y="1697430"/>
            <a:ext cx="9752383" cy="3529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pt-BR" sz="3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Regulação das pesquisas com seres humanos </a:t>
            </a:r>
            <a:endParaRPr lang="en-US" sz="3600" dirty="0"/>
          </a:p>
        </p:txBody>
      </p:sp>
      <p:sp>
        <p:nvSpPr>
          <p:cNvPr id="19" name="Text 15">
            <a:extLst>
              <a:ext uri="{FF2B5EF4-FFF2-40B4-BE49-F238E27FC236}">
                <a16:creationId xmlns:a16="http://schemas.microsoft.com/office/drawing/2014/main" id="{5C56F705-6B20-11E3-D285-C7EDCE5C23B7}"/>
              </a:ext>
            </a:extLst>
          </p:cNvPr>
          <p:cNvSpPr txBox="1"/>
          <p:nvPr/>
        </p:nvSpPr>
        <p:spPr>
          <a:xfrm>
            <a:off x="758037" y="3141026"/>
            <a:ext cx="9461728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/>
            <a:r>
              <a:rPr lang="pt-BR" sz="1600" dirty="0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 Lei nº 14.874/2024 instituiu o Sistema Nacional de Ética em Pesquisa (SINEP), criando a Instância Nacional de Ética em Pesquisa (INAEP) e fortalecendo os Comitês de Ética em Pesquisa (CEP) para garantir a proteção, a dignidade e o bem-estar dos participantes.</a:t>
            </a:r>
          </a:p>
        </p:txBody>
      </p:sp>
      <p:sp>
        <p:nvSpPr>
          <p:cNvPr id="20" name="Shape 16">
            <a:extLst>
              <a:ext uri="{FF2B5EF4-FFF2-40B4-BE49-F238E27FC236}">
                <a16:creationId xmlns:a16="http://schemas.microsoft.com/office/drawing/2014/main" id="{A8E69498-74E2-8C31-8313-E0FB4D437F48}"/>
              </a:ext>
            </a:extLst>
          </p:cNvPr>
          <p:cNvSpPr/>
          <p:nvPr/>
        </p:nvSpPr>
        <p:spPr>
          <a:xfrm>
            <a:off x="796442" y="3975202"/>
            <a:ext cx="4934102" cy="9144"/>
          </a:xfrm>
          <a:prstGeom prst="rect">
            <a:avLst/>
          </a:prstGeom>
          <a:ln w="12700">
            <a:solidFill>
              <a:srgbClr val="F4F7F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910E0299-4262-78A8-A87F-19B93FF556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442" y="5762821"/>
            <a:ext cx="1812509" cy="420899"/>
          </a:xfrm>
          <a:prstGeom prst="rect">
            <a:avLst/>
          </a:prstGeom>
        </p:spPr>
      </p:pic>
      <p:sp>
        <p:nvSpPr>
          <p:cNvPr id="22" name="Text 17">
            <a:extLst>
              <a:ext uri="{FF2B5EF4-FFF2-40B4-BE49-F238E27FC236}">
                <a16:creationId xmlns:a16="http://schemas.microsoft.com/office/drawing/2014/main" id="{A6E4CF8D-8FC4-968D-635B-69B27B08C405}"/>
              </a:ext>
            </a:extLst>
          </p:cNvPr>
          <p:cNvSpPr/>
          <p:nvPr/>
        </p:nvSpPr>
        <p:spPr>
          <a:xfrm>
            <a:off x="1166593" y="5843886"/>
            <a:ext cx="1190548" cy="25146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kern="0" spc="38" dirty="0">
                <a:solidFill>
                  <a:srgbClr val="0D4A27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APROVADO</a:t>
            </a:r>
            <a:endParaRPr lang="en-US" sz="1400" dirty="0"/>
          </a:p>
        </p:txBody>
      </p:sp>
      <p:pic>
        <p:nvPicPr>
          <p:cNvPr id="23" name="Image 3" descr="preencoded.png">
            <a:extLst>
              <a:ext uri="{FF2B5EF4-FFF2-40B4-BE49-F238E27FC236}">
                <a16:creationId xmlns:a16="http://schemas.microsoft.com/office/drawing/2014/main" id="{35F54B1C-476C-D4D3-AC7F-D0256001644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-4000" r="-4000"/>
          <a:stretch/>
        </p:blipFill>
        <p:spPr>
          <a:xfrm>
            <a:off x="922666" y="5939360"/>
            <a:ext cx="123444" cy="114300"/>
          </a:xfrm>
          <a:prstGeom prst="rect">
            <a:avLst/>
          </a:prstGeom>
        </p:spPr>
      </p:pic>
      <p:sp>
        <p:nvSpPr>
          <p:cNvPr id="24" name="Text 18">
            <a:extLst>
              <a:ext uri="{FF2B5EF4-FFF2-40B4-BE49-F238E27FC236}">
                <a16:creationId xmlns:a16="http://schemas.microsoft.com/office/drawing/2014/main" id="{78EDF803-28F3-3F0C-A5B8-F05F88386A16}"/>
              </a:ext>
            </a:extLst>
          </p:cNvPr>
          <p:cNvSpPr txBox="1"/>
          <p:nvPr/>
        </p:nvSpPr>
        <p:spPr>
          <a:xfrm>
            <a:off x="1349349" y="2132318"/>
            <a:ext cx="6782715" cy="40983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3200" b="1" dirty="0">
                <a:solidFill>
                  <a:srgbClr val="5A688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Autor</a:t>
            </a:r>
            <a:r>
              <a:rPr lang="en-US" sz="2400" b="1" dirty="0">
                <a:solidFill>
                  <a:srgbClr val="5A688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b="1" dirty="0">
                <a:solidFill>
                  <a:srgbClr val="5A688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- </a:t>
            </a:r>
            <a:r>
              <a:rPr lang="pt-BR" sz="2400" b="1" dirty="0">
                <a:solidFill>
                  <a:srgbClr val="5A6880"/>
                </a:solidFill>
                <a:latin typeface="Montserrat" pitchFamily="34" charset="0"/>
              </a:rPr>
              <a:t>PL 7.082/2017 – Lei 14.874/2024 </a:t>
            </a:r>
            <a:endParaRPr lang="en-US" sz="2400" b="1" dirty="0">
              <a:solidFill>
                <a:srgbClr val="5A6880"/>
              </a:solidFill>
              <a:latin typeface="Montserrat" pitchFamily="34" charset="0"/>
            </a:endParaRPr>
          </a:p>
        </p:txBody>
      </p:sp>
      <p:sp>
        <p:nvSpPr>
          <p:cNvPr id="33" name="Shape 25">
            <a:extLst>
              <a:ext uri="{FF2B5EF4-FFF2-40B4-BE49-F238E27FC236}">
                <a16:creationId xmlns:a16="http://schemas.microsoft.com/office/drawing/2014/main" id="{35B99235-D39C-FCD1-9D3A-F6E022C2C1D3}"/>
              </a:ext>
            </a:extLst>
          </p:cNvPr>
          <p:cNvSpPr/>
          <p:nvPr/>
        </p:nvSpPr>
        <p:spPr>
          <a:xfrm>
            <a:off x="6435547" y="3975202"/>
            <a:ext cx="4943246" cy="9144"/>
          </a:xfrm>
          <a:prstGeom prst="rect">
            <a:avLst/>
          </a:prstGeom>
          <a:ln w="12700">
            <a:solidFill>
              <a:srgbClr val="F4F7F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6" name="Shape 34">
            <a:extLst>
              <a:ext uri="{FF2B5EF4-FFF2-40B4-BE49-F238E27FC236}">
                <a16:creationId xmlns:a16="http://schemas.microsoft.com/office/drawing/2014/main" id="{A22529C0-3928-9A7C-CBBE-9452D29E2810}"/>
              </a:ext>
            </a:extLst>
          </p:cNvPr>
          <p:cNvSpPr/>
          <p:nvPr/>
        </p:nvSpPr>
        <p:spPr>
          <a:xfrm>
            <a:off x="796442" y="6049670"/>
            <a:ext cx="4934102" cy="9144"/>
          </a:xfrm>
          <a:prstGeom prst="rect">
            <a:avLst/>
          </a:prstGeom>
          <a:ln w="12700">
            <a:solidFill>
              <a:srgbClr val="F4F7F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9" name="Shape 43">
            <a:extLst>
              <a:ext uri="{FF2B5EF4-FFF2-40B4-BE49-F238E27FC236}">
                <a16:creationId xmlns:a16="http://schemas.microsoft.com/office/drawing/2014/main" id="{FD92790F-8DE9-23DE-8DFB-6CBF84236693}"/>
              </a:ext>
            </a:extLst>
          </p:cNvPr>
          <p:cNvSpPr/>
          <p:nvPr/>
        </p:nvSpPr>
        <p:spPr>
          <a:xfrm>
            <a:off x="6435547" y="6049670"/>
            <a:ext cx="4943246" cy="9144"/>
          </a:xfrm>
          <a:prstGeom prst="rect">
            <a:avLst/>
          </a:prstGeom>
          <a:ln w="12700">
            <a:solidFill>
              <a:srgbClr val="F4F7F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70" name="Image 7" descr="preencoded.png">
            <a:extLst>
              <a:ext uri="{FF2B5EF4-FFF2-40B4-BE49-F238E27FC236}">
                <a16:creationId xmlns:a16="http://schemas.microsoft.com/office/drawing/2014/main" id="{F6E0CD06-7C25-2BFF-5ED3-31542C95C9C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0005821" y="-450799"/>
            <a:ext cx="1679753" cy="1679753"/>
          </a:xfrm>
          <a:prstGeom prst="rect">
            <a:avLst/>
          </a:prstGeom>
        </p:spPr>
      </p:pic>
      <p:sp>
        <p:nvSpPr>
          <p:cNvPr id="64" name="Text 15">
            <a:extLst>
              <a:ext uri="{FF2B5EF4-FFF2-40B4-BE49-F238E27FC236}">
                <a16:creationId xmlns:a16="http://schemas.microsoft.com/office/drawing/2014/main" id="{8F8BB7B1-3B8B-0386-6698-1DC5750F3B2C}"/>
              </a:ext>
            </a:extLst>
          </p:cNvPr>
          <p:cNvSpPr txBox="1"/>
          <p:nvPr/>
        </p:nvSpPr>
        <p:spPr>
          <a:xfrm>
            <a:off x="723447" y="4419078"/>
            <a:ext cx="9496317" cy="8770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/>
            <a:r>
              <a:rPr lang="pt-BR" sz="1600" dirty="0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modernizar o marco legal brasileiro sobre a pesquisa com seres humanos, harmonizando-o com as melhores práticas internacionais.</a:t>
            </a:r>
          </a:p>
        </p:txBody>
      </p:sp>
      <p:sp>
        <p:nvSpPr>
          <p:cNvPr id="72" name="Text 18">
            <a:extLst>
              <a:ext uri="{FF2B5EF4-FFF2-40B4-BE49-F238E27FC236}">
                <a16:creationId xmlns:a16="http://schemas.microsoft.com/office/drawing/2014/main" id="{EBF5BC64-128E-74B4-A11F-0800D0320EFB}"/>
              </a:ext>
            </a:extLst>
          </p:cNvPr>
          <p:cNvSpPr txBox="1"/>
          <p:nvPr/>
        </p:nvSpPr>
        <p:spPr>
          <a:xfrm>
            <a:off x="725040" y="4131122"/>
            <a:ext cx="1507172" cy="1740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b="1" dirty="0" err="1">
                <a:solidFill>
                  <a:srgbClr val="5A6880"/>
                </a:solidFill>
                <a:latin typeface="Montserrat" pitchFamily="34" charset="0"/>
              </a:rPr>
              <a:t>Justificativa</a:t>
            </a:r>
            <a:endParaRPr lang="en-US" sz="1600" dirty="0"/>
          </a:p>
        </p:txBody>
      </p:sp>
      <p:pic>
        <p:nvPicPr>
          <p:cNvPr id="25" name="Image 5" descr="preencoded.png">
            <a:extLst>
              <a:ext uri="{FF2B5EF4-FFF2-40B4-BE49-F238E27FC236}">
                <a16:creationId xmlns:a16="http://schemas.microsoft.com/office/drawing/2014/main" id="{FB46E8B9-AB81-D9AC-89E2-6D4015087FF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938479" y="1773022"/>
            <a:ext cx="2286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817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374B1F-520E-70AD-45FF-395C4FF46E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70B83CD8-6972-64CF-4DE9-732BC65F433E}"/>
              </a:ext>
            </a:extLst>
          </p:cNvPr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84DBB828-81CC-06BC-C54D-4B901B91553C}"/>
              </a:ext>
            </a:extLst>
          </p:cNvPr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94CFA505-CDCF-3CED-49F9-71843F20CC36}"/>
              </a:ext>
            </a:extLst>
          </p:cNvPr>
          <p:cNvSpPr/>
          <p:nvPr/>
        </p:nvSpPr>
        <p:spPr>
          <a:xfrm>
            <a:off x="0" y="1191464"/>
            <a:ext cx="12191695" cy="19202"/>
          </a:xfrm>
          <a:prstGeom prst="rect">
            <a:avLst/>
          </a:prstGeom>
          <a:solidFill>
            <a:srgbClr val="E1E8F0"/>
          </a:solidFill>
          <a:ln w="12700">
            <a:solidFill>
              <a:srgbClr val="E1E8F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00F3538C-228D-5E09-7AA0-B6631FFC6195}"/>
              </a:ext>
            </a:extLst>
          </p:cNvPr>
          <p:cNvSpPr txBox="1"/>
          <p:nvPr/>
        </p:nvSpPr>
        <p:spPr>
          <a:xfrm>
            <a:off x="571500" y="75895"/>
            <a:ext cx="6353251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400" b="1" kern="0" spc="-37" dirty="0">
                <a:solidFill>
                  <a:srgbClr val="0C2D5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PROJETOS DE LEI TRANSFORMADORES</a:t>
            </a:r>
            <a:endParaRPr lang="en-US" sz="240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4C74CC1F-1879-2615-E96F-DB510382E387}"/>
              </a:ext>
            </a:extLst>
          </p:cNvPr>
          <p:cNvSpPr txBox="1"/>
          <p:nvPr/>
        </p:nvSpPr>
        <p:spPr>
          <a:xfrm>
            <a:off x="571500" y="580644"/>
            <a:ext cx="6760159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5A688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Iniciativas que modernizam a saúde e protegem a vida dos brasileiros</a:t>
            </a:r>
            <a:endParaRPr lang="en-US" sz="1300" dirty="0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FB396490-3211-BBE9-49AB-61774C03D5A8}"/>
              </a:ext>
            </a:extLst>
          </p:cNvPr>
          <p:cNvSpPr txBox="1"/>
          <p:nvPr/>
        </p:nvSpPr>
        <p:spPr>
          <a:xfrm>
            <a:off x="9816998" y="812795"/>
            <a:ext cx="1804111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b="1" kern="0" spc="105" dirty="0">
                <a:solidFill>
                  <a:srgbClr val="0C2D5E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Atuação Legislativa</a:t>
            </a:r>
            <a:endParaRPr lang="en-US" sz="1000" dirty="0"/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118F3728-1EAF-9906-0BF8-CAFD6EF561DB}"/>
              </a:ext>
            </a:extLst>
          </p:cNvPr>
          <p:cNvSpPr/>
          <p:nvPr/>
        </p:nvSpPr>
        <p:spPr>
          <a:xfrm>
            <a:off x="11315700" y="1041395"/>
            <a:ext cx="75895" cy="75895"/>
          </a:xfrm>
          <a:prstGeom prst="ellipse">
            <a:avLst/>
          </a:prstGeom>
          <a:solidFill>
            <a:srgbClr val="0C2D5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>
            <a:extLst>
              <a:ext uri="{FF2B5EF4-FFF2-40B4-BE49-F238E27FC236}">
                <a16:creationId xmlns:a16="http://schemas.microsoft.com/office/drawing/2014/main" id="{7E6CC960-DCA1-D0A2-5ECD-525C2FEEEEC9}"/>
              </a:ext>
            </a:extLst>
          </p:cNvPr>
          <p:cNvSpPr/>
          <p:nvPr/>
        </p:nvSpPr>
        <p:spPr>
          <a:xfrm>
            <a:off x="11430000" y="1041395"/>
            <a:ext cx="75895" cy="75895"/>
          </a:xfrm>
          <a:prstGeom prst="ellipse">
            <a:avLst/>
          </a:prstGeom>
          <a:solidFill>
            <a:srgbClr val="0A6038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8">
            <a:extLst>
              <a:ext uri="{FF2B5EF4-FFF2-40B4-BE49-F238E27FC236}">
                <a16:creationId xmlns:a16="http://schemas.microsoft.com/office/drawing/2014/main" id="{96B63B06-E9E5-7E05-8CA1-382F12E273ED}"/>
              </a:ext>
            </a:extLst>
          </p:cNvPr>
          <p:cNvSpPr/>
          <p:nvPr/>
        </p:nvSpPr>
        <p:spPr>
          <a:xfrm>
            <a:off x="11544300" y="1041395"/>
            <a:ext cx="75895" cy="75895"/>
          </a:xfrm>
          <a:prstGeom prst="ellipse">
            <a:avLst/>
          </a:prstGeom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9">
            <a:extLst>
              <a:ext uri="{FF2B5EF4-FFF2-40B4-BE49-F238E27FC236}">
                <a16:creationId xmlns:a16="http://schemas.microsoft.com/office/drawing/2014/main" id="{0DA966D5-3087-EB0C-9C0E-8F2DF889816E}"/>
              </a:ext>
            </a:extLst>
          </p:cNvPr>
          <p:cNvSpPr/>
          <p:nvPr/>
        </p:nvSpPr>
        <p:spPr>
          <a:xfrm>
            <a:off x="-12802" y="1228954"/>
            <a:ext cx="12191695" cy="574426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10">
            <a:extLst>
              <a:ext uri="{FF2B5EF4-FFF2-40B4-BE49-F238E27FC236}">
                <a16:creationId xmlns:a16="http://schemas.microsoft.com/office/drawing/2014/main" id="{56007F6B-1927-0A77-3099-FDD3E38AF664}"/>
              </a:ext>
            </a:extLst>
          </p:cNvPr>
          <p:cNvSpPr/>
          <p:nvPr/>
        </p:nvSpPr>
        <p:spPr>
          <a:xfrm>
            <a:off x="558698" y="1404321"/>
            <a:ext cx="11013949" cy="5389609"/>
          </a:xfrm>
          <a:prstGeom prst="roundRect">
            <a:avLst>
              <a:gd name="adj" fmla="val 1604"/>
            </a:avLst>
          </a:prstGeom>
          <a:solidFill>
            <a:srgbClr val="FFFFFF"/>
          </a:solidFill>
          <a:ln/>
          <a:effectLst>
            <a:outerShdw blurRad="63500" dist="38100" dir="162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13" name="Shape 11">
            <a:extLst>
              <a:ext uri="{FF2B5EF4-FFF2-40B4-BE49-F238E27FC236}">
                <a16:creationId xmlns:a16="http://schemas.microsoft.com/office/drawing/2014/main" id="{086322F9-54E1-1C0F-65BE-A8B820F3DF8E}"/>
              </a:ext>
            </a:extLst>
          </p:cNvPr>
          <p:cNvSpPr/>
          <p:nvPr/>
        </p:nvSpPr>
        <p:spPr>
          <a:xfrm>
            <a:off x="526425" y="1353312"/>
            <a:ext cx="11091027" cy="82296"/>
          </a:xfrm>
          <a:prstGeom prst="roundRect">
            <a:avLst>
              <a:gd name="adj" fmla="val 71073"/>
            </a:avLst>
          </a:prstGeom>
          <a:solidFill>
            <a:schemeClr val="accent6">
              <a:lumMod val="75000"/>
            </a:schemeClr>
          </a:solidFill>
          <a:ln w="12700">
            <a:solidFill>
              <a:srgbClr val="0C2D5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4" name="Image 0" descr="preencoded.png">
            <a:extLst>
              <a:ext uri="{FF2B5EF4-FFF2-40B4-BE49-F238E27FC236}">
                <a16:creationId xmlns:a16="http://schemas.microsoft.com/office/drawing/2014/main" id="{6AD36520-8548-3DD2-8102-143062DB8CE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"/>
          </a:blip>
          <a:srcRect t="-19" b="-19"/>
          <a:stretch/>
        </p:blipFill>
        <p:spPr>
          <a:xfrm>
            <a:off x="10426903" y="5549386"/>
            <a:ext cx="1190549" cy="952805"/>
          </a:xfrm>
          <a:prstGeom prst="rect">
            <a:avLst/>
          </a:prstGeom>
        </p:spPr>
      </p:pic>
      <p:sp>
        <p:nvSpPr>
          <p:cNvPr id="15" name="Shape 12">
            <a:extLst>
              <a:ext uri="{FF2B5EF4-FFF2-40B4-BE49-F238E27FC236}">
                <a16:creationId xmlns:a16="http://schemas.microsoft.com/office/drawing/2014/main" id="{02773562-578B-7972-EDFF-89199A4BCF12}"/>
              </a:ext>
            </a:extLst>
          </p:cNvPr>
          <p:cNvSpPr/>
          <p:nvPr/>
        </p:nvSpPr>
        <p:spPr>
          <a:xfrm>
            <a:off x="796442" y="1648663"/>
            <a:ext cx="476402" cy="476402"/>
          </a:xfrm>
          <a:prstGeom prst="roundRect">
            <a:avLst>
              <a:gd name="adj" fmla="val 38388"/>
            </a:avLst>
          </a:prstGeom>
          <a:solidFill>
            <a:srgbClr val="0C2D5E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3">
            <a:extLst>
              <a:ext uri="{FF2B5EF4-FFF2-40B4-BE49-F238E27FC236}">
                <a16:creationId xmlns:a16="http://schemas.microsoft.com/office/drawing/2014/main" id="{790D6E61-0311-8D22-5F2B-2F53FE1C954F}"/>
              </a:ext>
            </a:extLst>
          </p:cNvPr>
          <p:cNvSpPr txBox="1"/>
          <p:nvPr/>
        </p:nvSpPr>
        <p:spPr>
          <a:xfrm>
            <a:off x="1415488" y="1697430"/>
            <a:ext cx="9764575" cy="3529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pt-BR" sz="3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Suspensão temporária das metas do SUS</a:t>
            </a:r>
            <a:endParaRPr lang="en-US" sz="3600" dirty="0"/>
          </a:p>
        </p:txBody>
      </p:sp>
      <p:sp>
        <p:nvSpPr>
          <p:cNvPr id="19" name="Text 15">
            <a:extLst>
              <a:ext uri="{FF2B5EF4-FFF2-40B4-BE49-F238E27FC236}">
                <a16:creationId xmlns:a16="http://schemas.microsoft.com/office/drawing/2014/main" id="{537190CB-A94B-8917-EE0E-AF0F9AC98CB6}"/>
              </a:ext>
            </a:extLst>
          </p:cNvPr>
          <p:cNvSpPr txBox="1"/>
          <p:nvPr/>
        </p:nvSpPr>
        <p:spPr>
          <a:xfrm>
            <a:off x="758037" y="3287330"/>
            <a:ext cx="9461728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/>
            <a:r>
              <a:rPr lang="pt-BR" sz="1600" dirty="0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O projeto foi fundamental para a gestão da saúde nos municípios, Hospitais, Laboratórios e Clínicas assegurando por meio de instrumento legal a manutenção integral dos repasses financeiros contratualizados.</a:t>
            </a:r>
          </a:p>
        </p:txBody>
      </p:sp>
      <p:sp>
        <p:nvSpPr>
          <p:cNvPr id="20" name="Shape 16">
            <a:extLst>
              <a:ext uri="{FF2B5EF4-FFF2-40B4-BE49-F238E27FC236}">
                <a16:creationId xmlns:a16="http://schemas.microsoft.com/office/drawing/2014/main" id="{860447DE-A353-21DE-A405-B35A824B9EB0}"/>
              </a:ext>
            </a:extLst>
          </p:cNvPr>
          <p:cNvSpPr/>
          <p:nvPr/>
        </p:nvSpPr>
        <p:spPr>
          <a:xfrm>
            <a:off x="796442" y="4121506"/>
            <a:ext cx="4934102" cy="9144"/>
          </a:xfrm>
          <a:prstGeom prst="rect">
            <a:avLst/>
          </a:prstGeom>
          <a:ln w="12700">
            <a:solidFill>
              <a:srgbClr val="F4F7F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C01E0519-71B6-70CA-8175-0B97C262E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442" y="5909125"/>
            <a:ext cx="1812509" cy="420899"/>
          </a:xfrm>
          <a:prstGeom prst="rect">
            <a:avLst/>
          </a:prstGeom>
        </p:spPr>
      </p:pic>
      <p:sp>
        <p:nvSpPr>
          <p:cNvPr id="22" name="Text 17">
            <a:extLst>
              <a:ext uri="{FF2B5EF4-FFF2-40B4-BE49-F238E27FC236}">
                <a16:creationId xmlns:a16="http://schemas.microsoft.com/office/drawing/2014/main" id="{26FCF171-AB7B-3EBE-A858-D7D60F97F117}"/>
              </a:ext>
            </a:extLst>
          </p:cNvPr>
          <p:cNvSpPr/>
          <p:nvPr/>
        </p:nvSpPr>
        <p:spPr>
          <a:xfrm>
            <a:off x="1166593" y="5990190"/>
            <a:ext cx="1190548" cy="25146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kern="0" spc="38" dirty="0">
                <a:solidFill>
                  <a:srgbClr val="0D4A27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APROVADO</a:t>
            </a:r>
            <a:endParaRPr lang="en-US" sz="1400" dirty="0"/>
          </a:p>
        </p:txBody>
      </p:sp>
      <p:pic>
        <p:nvPicPr>
          <p:cNvPr id="23" name="Image 3" descr="preencoded.png">
            <a:extLst>
              <a:ext uri="{FF2B5EF4-FFF2-40B4-BE49-F238E27FC236}">
                <a16:creationId xmlns:a16="http://schemas.microsoft.com/office/drawing/2014/main" id="{69EAF8B4-47B1-23FA-54F5-B06E5EC3C0A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-4000" r="-4000"/>
          <a:stretch/>
        </p:blipFill>
        <p:spPr>
          <a:xfrm>
            <a:off x="922666" y="6085664"/>
            <a:ext cx="123444" cy="114300"/>
          </a:xfrm>
          <a:prstGeom prst="rect">
            <a:avLst/>
          </a:prstGeom>
        </p:spPr>
      </p:pic>
      <p:sp>
        <p:nvSpPr>
          <p:cNvPr id="24" name="Text 18">
            <a:extLst>
              <a:ext uri="{FF2B5EF4-FFF2-40B4-BE49-F238E27FC236}">
                <a16:creationId xmlns:a16="http://schemas.microsoft.com/office/drawing/2014/main" id="{FE5FD074-504F-6DCA-C1C8-92E8727A65F1}"/>
              </a:ext>
            </a:extLst>
          </p:cNvPr>
          <p:cNvSpPr txBox="1"/>
          <p:nvPr/>
        </p:nvSpPr>
        <p:spPr>
          <a:xfrm>
            <a:off x="1272844" y="2159705"/>
            <a:ext cx="6519825" cy="40983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3200" b="1" dirty="0">
                <a:solidFill>
                  <a:srgbClr val="5A688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Autor</a:t>
            </a:r>
            <a:r>
              <a:rPr lang="en-US" sz="2400" b="1" dirty="0">
                <a:solidFill>
                  <a:srgbClr val="5A688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b="1" dirty="0">
                <a:solidFill>
                  <a:srgbClr val="5A688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- </a:t>
            </a:r>
            <a:r>
              <a:rPr lang="pt-BR" sz="2400" b="1" dirty="0">
                <a:solidFill>
                  <a:srgbClr val="5A6880"/>
                </a:solidFill>
                <a:latin typeface="Montserrat" pitchFamily="34" charset="0"/>
              </a:rPr>
              <a:t>PL 805/2020 – Lei 13.992/2020 </a:t>
            </a:r>
            <a:endParaRPr lang="en-US" sz="2400" b="1" dirty="0">
              <a:solidFill>
                <a:srgbClr val="5A6880"/>
              </a:solidFill>
              <a:latin typeface="Montserrat" pitchFamily="34" charset="0"/>
            </a:endParaRPr>
          </a:p>
        </p:txBody>
      </p:sp>
      <p:sp>
        <p:nvSpPr>
          <p:cNvPr id="33" name="Shape 25">
            <a:extLst>
              <a:ext uri="{FF2B5EF4-FFF2-40B4-BE49-F238E27FC236}">
                <a16:creationId xmlns:a16="http://schemas.microsoft.com/office/drawing/2014/main" id="{B0C033E5-28B5-F5A6-2CDF-0EDD4A94B860}"/>
              </a:ext>
            </a:extLst>
          </p:cNvPr>
          <p:cNvSpPr/>
          <p:nvPr/>
        </p:nvSpPr>
        <p:spPr>
          <a:xfrm>
            <a:off x="6435547" y="3268066"/>
            <a:ext cx="4943246" cy="9144"/>
          </a:xfrm>
          <a:prstGeom prst="rect">
            <a:avLst/>
          </a:prstGeom>
          <a:ln w="12700">
            <a:solidFill>
              <a:srgbClr val="F4F7F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70" name="Image 7" descr="preencoded.png">
            <a:extLst>
              <a:ext uri="{FF2B5EF4-FFF2-40B4-BE49-F238E27FC236}">
                <a16:creationId xmlns:a16="http://schemas.microsoft.com/office/drawing/2014/main" id="{C8D7832D-62DB-5D33-D1EE-2ECB44D8C6F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0005821" y="-450799"/>
            <a:ext cx="1679753" cy="1679753"/>
          </a:xfrm>
          <a:prstGeom prst="rect">
            <a:avLst/>
          </a:prstGeom>
        </p:spPr>
      </p:pic>
      <p:sp>
        <p:nvSpPr>
          <p:cNvPr id="64" name="Text 15">
            <a:extLst>
              <a:ext uri="{FF2B5EF4-FFF2-40B4-BE49-F238E27FC236}">
                <a16:creationId xmlns:a16="http://schemas.microsoft.com/office/drawing/2014/main" id="{51FD8A17-519B-F96C-1F6C-1C7A85FDBEFA}"/>
              </a:ext>
            </a:extLst>
          </p:cNvPr>
          <p:cNvSpPr txBox="1"/>
          <p:nvPr/>
        </p:nvSpPr>
        <p:spPr>
          <a:xfrm>
            <a:off x="723447" y="4565382"/>
            <a:ext cx="9496317" cy="8770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/>
            <a:r>
              <a:rPr lang="pt-BR" sz="1600" dirty="0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Em razão da pandemia de COVID-19 os prestadores de serviços de saúde foram obrigados a redirecionar seus esforços operacionais e assistenciais para o enfrentamento da crise sanitária, inviabilizando o cumprimento das metas contratualizadas com o SUS.</a:t>
            </a:r>
          </a:p>
        </p:txBody>
      </p:sp>
      <p:sp>
        <p:nvSpPr>
          <p:cNvPr id="72" name="Text 18">
            <a:extLst>
              <a:ext uri="{FF2B5EF4-FFF2-40B4-BE49-F238E27FC236}">
                <a16:creationId xmlns:a16="http://schemas.microsoft.com/office/drawing/2014/main" id="{7B9EF910-A918-0559-6D45-F065B44D66E9}"/>
              </a:ext>
            </a:extLst>
          </p:cNvPr>
          <p:cNvSpPr txBox="1"/>
          <p:nvPr/>
        </p:nvSpPr>
        <p:spPr>
          <a:xfrm>
            <a:off x="725040" y="4277426"/>
            <a:ext cx="1507172" cy="1740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b="1" dirty="0" err="1">
                <a:solidFill>
                  <a:srgbClr val="5A6880"/>
                </a:solidFill>
                <a:latin typeface="Montserrat" pitchFamily="34" charset="0"/>
              </a:rPr>
              <a:t>Justificativa</a:t>
            </a:r>
            <a:endParaRPr lang="en-US" sz="1600" dirty="0"/>
          </a:p>
        </p:txBody>
      </p:sp>
      <p:pic>
        <p:nvPicPr>
          <p:cNvPr id="26" name="Graphic 25" descr="Medical with solid fill">
            <a:extLst>
              <a:ext uri="{FF2B5EF4-FFF2-40B4-BE49-F238E27FC236}">
                <a16:creationId xmlns:a16="http://schemas.microsoft.com/office/drawing/2014/main" id="{9C75B4FC-C449-F1B0-3563-E8B2C3E2649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515" y="1669048"/>
            <a:ext cx="428184" cy="42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782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4D8AD3-A719-48AC-B4B8-254CAD1BA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903FC4AD-66EC-0113-3B94-2B53BBC989B7}"/>
              </a:ext>
            </a:extLst>
          </p:cNvPr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F42615D7-DCA7-BCAF-46AB-60E4D3619A9C}"/>
              </a:ext>
            </a:extLst>
          </p:cNvPr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66A9A681-9C62-ABFC-25CD-358298DD8567}"/>
              </a:ext>
            </a:extLst>
          </p:cNvPr>
          <p:cNvSpPr/>
          <p:nvPr/>
        </p:nvSpPr>
        <p:spPr>
          <a:xfrm>
            <a:off x="0" y="1191464"/>
            <a:ext cx="12191695" cy="19202"/>
          </a:xfrm>
          <a:prstGeom prst="rect">
            <a:avLst/>
          </a:prstGeom>
          <a:solidFill>
            <a:srgbClr val="E1E8F0"/>
          </a:solidFill>
          <a:ln w="12700">
            <a:solidFill>
              <a:srgbClr val="E1E8F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CBC4DD60-45FD-7BFE-257E-204E4CFC0112}"/>
              </a:ext>
            </a:extLst>
          </p:cNvPr>
          <p:cNvSpPr txBox="1"/>
          <p:nvPr/>
        </p:nvSpPr>
        <p:spPr>
          <a:xfrm>
            <a:off x="571500" y="75895"/>
            <a:ext cx="6353251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400" b="1" kern="0" spc="-37" dirty="0">
                <a:solidFill>
                  <a:srgbClr val="0C2D5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PROJETOS DE LEI TRANSFORMADORES</a:t>
            </a:r>
            <a:endParaRPr lang="en-US" sz="240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2F042AA1-A87F-5CDC-9590-BCF3150D11D6}"/>
              </a:ext>
            </a:extLst>
          </p:cNvPr>
          <p:cNvSpPr txBox="1"/>
          <p:nvPr/>
        </p:nvSpPr>
        <p:spPr>
          <a:xfrm>
            <a:off x="571500" y="580644"/>
            <a:ext cx="6760159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5A688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Iniciativas que modernizam a saúde e protegem a vida dos brasileiros</a:t>
            </a:r>
            <a:endParaRPr lang="en-US" sz="1300" dirty="0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B33F3715-A622-A957-692E-CC162C51355B}"/>
              </a:ext>
            </a:extLst>
          </p:cNvPr>
          <p:cNvSpPr txBox="1"/>
          <p:nvPr/>
        </p:nvSpPr>
        <p:spPr>
          <a:xfrm>
            <a:off x="9816998" y="812795"/>
            <a:ext cx="1804111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b="1" kern="0" spc="105" dirty="0">
                <a:solidFill>
                  <a:srgbClr val="0C2D5E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Atuação Legislativa</a:t>
            </a:r>
            <a:endParaRPr lang="en-US" sz="1000" dirty="0"/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5E34B6E9-4707-E4C7-F928-29110812CC18}"/>
              </a:ext>
            </a:extLst>
          </p:cNvPr>
          <p:cNvSpPr/>
          <p:nvPr/>
        </p:nvSpPr>
        <p:spPr>
          <a:xfrm>
            <a:off x="11315700" y="1041395"/>
            <a:ext cx="75895" cy="75895"/>
          </a:xfrm>
          <a:prstGeom prst="ellipse">
            <a:avLst/>
          </a:prstGeom>
          <a:solidFill>
            <a:srgbClr val="0C2D5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>
            <a:extLst>
              <a:ext uri="{FF2B5EF4-FFF2-40B4-BE49-F238E27FC236}">
                <a16:creationId xmlns:a16="http://schemas.microsoft.com/office/drawing/2014/main" id="{1AD8C612-83E7-861B-93C3-51876FB3E276}"/>
              </a:ext>
            </a:extLst>
          </p:cNvPr>
          <p:cNvSpPr/>
          <p:nvPr/>
        </p:nvSpPr>
        <p:spPr>
          <a:xfrm>
            <a:off x="11430000" y="1041395"/>
            <a:ext cx="75895" cy="75895"/>
          </a:xfrm>
          <a:prstGeom prst="ellipse">
            <a:avLst/>
          </a:prstGeom>
          <a:solidFill>
            <a:srgbClr val="0A6038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8">
            <a:extLst>
              <a:ext uri="{FF2B5EF4-FFF2-40B4-BE49-F238E27FC236}">
                <a16:creationId xmlns:a16="http://schemas.microsoft.com/office/drawing/2014/main" id="{8E35AD13-509A-BA78-FDA5-043ED53EDCA8}"/>
              </a:ext>
            </a:extLst>
          </p:cNvPr>
          <p:cNvSpPr/>
          <p:nvPr/>
        </p:nvSpPr>
        <p:spPr>
          <a:xfrm>
            <a:off x="11544300" y="1041395"/>
            <a:ext cx="75895" cy="75895"/>
          </a:xfrm>
          <a:prstGeom prst="ellipse">
            <a:avLst/>
          </a:prstGeom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9">
            <a:extLst>
              <a:ext uri="{FF2B5EF4-FFF2-40B4-BE49-F238E27FC236}">
                <a16:creationId xmlns:a16="http://schemas.microsoft.com/office/drawing/2014/main" id="{14C8F8A0-592E-723D-C9D8-8016D86A6330}"/>
              </a:ext>
            </a:extLst>
          </p:cNvPr>
          <p:cNvSpPr/>
          <p:nvPr/>
        </p:nvSpPr>
        <p:spPr>
          <a:xfrm>
            <a:off x="-12802" y="1228954"/>
            <a:ext cx="12191695" cy="574426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10">
            <a:extLst>
              <a:ext uri="{FF2B5EF4-FFF2-40B4-BE49-F238E27FC236}">
                <a16:creationId xmlns:a16="http://schemas.microsoft.com/office/drawing/2014/main" id="{97BB2E22-45C0-F237-D8FF-D2B794D683EC}"/>
              </a:ext>
            </a:extLst>
          </p:cNvPr>
          <p:cNvSpPr/>
          <p:nvPr/>
        </p:nvSpPr>
        <p:spPr>
          <a:xfrm>
            <a:off x="558698" y="1365504"/>
            <a:ext cx="11013949" cy="5196778"/>
          </a:xfrm>
          <a:prstGeom prst="roundRect">
            <a:avLst>
              <a:gd name="adj" fmla="val 1604"/>
            </a:avLst>
          </a:prstGeom>
          <a:solidFill>
            <a:srgbClr val="FFFFFF"/>
          </a:solidFill>
          <a:ln/>
          <a:effectLst>
            <a:outerShdw blurRad="63500" dist="38100" dir="162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13" name="Shape 11">
            <a:extLst>
              <a:ext uri="{FF2B5EF4-FFF2-40B4-BE49-F238E27FC236}">
                <a16:creationId xmlns:a16="http://schemas.microsoft.com/office/drawing/2014/main" id="{CC89782F-B55B-DDE8-81A0-C5022807D64E}"/>
              </a:ext>
            </a:extLst>
          </p:cNvPr>
          <p:cNvSpPr/>
          <p:nvPr/>
        </p:nvSpPr>
        <p:spPr>
          <a:xfrm>
            <a:off x="526425" y="1353312"/>
            <a:ext cx="11091027" cy="82296"/>
          </a:xfrm>
          <a:prstGeom prst="roundRect">
            <a:avLst>
              <a:gd name="adj" fmla="val 71073"/>
            </a:avLst>
          </a:prstGeom>
          <a:solidFill>
            <a:schemeClr val="accent6">
              <a:lumMod val="75000"/>
            </a:schemeClr>
          </a:solidFill>
          <a:ln w="12700">
            <a:solidFill>
              <a:srgbClr val="0C2D5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4" name="Image 0" descr="preencoded.png">
            <a:extLst>
              <a:ext uri="{FF2B5EF4-FFF2-40B4-BE49-F238E27FC236}">
                <a16:creationId xmlns:a16="http://schemas.microsoft.com/office/drawing/2014/main" id="{FD4C734D-FEA1-AF46-E73A-8258CDB14EB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"/>
          </a:blip>
          <a:srcRect t="-19" b="-19"/>
          <a:stretch/>
        </p:blipFill>
        <p:spPr>
          <a:xfrm>
            <a:off x="10426903" y="5549386"/>
            <a:ext cx="1190549" cy="952805"/>
          </a:xfrm>
          <a:prstGeom prst="rect">
            <a:avLst/>
          </a:prstGeom>
        </p:spPr>
      </p:pic>
      <p:sp>
        <p:nvSpPr>
          <p:cNvPr id="15" name="Shape 12">
            <a:extLst>
              <a:ext uri="{FF2B5EF4-FFF2-40B4-BE49-F238E27FC236}">
                <a16:creationId xmlns:a16="http://schemas.microsoft.com/office/drawing/2014/main" id="{38D49BB9-1D10-8BB3-897D-A03A918F25BF}"/>
              </a:ext>
            </a:extLst>
          </p:cNvPr>
          <p:cNvSpPr/>
          <p:nvPr/>
        </p:nvSpPr>
        <p:spPr>
          <a:xfrm>
            <a:off x="796442" y="1648663"/>
            <a:ext cx="476402" cy="476402"/>
          </a:xfrm>
          <a:prstGeom prst="roundRect">
            <a:avLst>
              <a:gd name="adj" fmla="val 38388"/>
            </a:avLst>
          </a:prstGeom>
          <a:solidFill>
            <a:srgbClr val="0C2D5E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3">
            <a:extLst>
              <a:ext uri="{FF2B5EF4-FFF2-40B4-BE49-F238E27FC236}">
                <a16:creationId xmlns:a16="http://schemas.microsoft.com/office/drawing/2014/main" id="{58798AAD-9688-C2C7-4712-E31FB7AAA7CB}"/>
              </a:ext>
            </a:extLst>
          </p:cNvPr>
          <p:cNvSpPr txBox="1"/>
          <p:nvPr/>
        </p:nvSpPr>
        <p:spPr>
          <a:xfrm>
            <a:off x="1415490" y="1648662"/>
            <a:ext cx="9740190" cy="3529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pt-BR" sz="3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Suspensão de metas para Hospitais do RS</a:t>
            </a:r>
            <a:endParaRPr lang="en-US" sz="3600" dirty="0"/>
          </a:p>
        </p:txBody>
      </p:sp>
      <p:sp>
        <p:nvSpPr>
          <p:cNvPr id="19" name="Text 15">
            <a:extLst>
              <a:ext uri="{FF2B5EF4-FFF2-40B4-BE49-F238E27FC236}">
                <a16:creationId xmlns:a16="http://schemas.microsoft.com/office/drawing/2014/main" id="{D7BE5517-ACF1-A248-C412-BD5A12764842}"/>
              </a:ext>
            </a:extLst>
          </p:cNvPr>
          <p:cNvSpPr txBox="1"/>
          <p:nvPr/>
        </p:nvSpPr>
        <p:spPr>
          <a:xfrm>
            <a:off x="758037" y="2933762"/>
            <a:ext cx="9461728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/>
            <a:r>
              <a:rPr lang="pt-BR" sz="1600" dirty="0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Foi aprovado na Câmara dos Deputados em 12/06/2024, e foi remetido ao Senado, está na CCJC aguardando designação de relator.</a:t>
            </a:r>
          </a:p>
        </p:txBody>
      </p:sp>
      <p:sp>
        <p:nvSpPr>
          <p:cNvPr id="20" name="Shape 16">
            <a:extLst>
              <a:ext uri="{FF2B5EF4-FFF2-40B4-BE49-F238E27FC236}">
                <a16:creationId xmlns:a16="http://schemas.microsoft.com/office/drawing/2014/main" id="{16E560F3-42FA-A174-4D29-26927E7501D6}"/>
              </a:ext>
            </a:extLst>
          </p:cNvPr>
          <p:cNvSpPr/>
          <p:nvPr/>
        </p:nvSpPr>
        <p:spPr>
          <a:xfrm>
            <a:off x="796442" y="3767938"/>
            <a:ext cx="4934102" cy="9144"/>
          </a:xfrm>
          <a:prstGeom prst="rect">
            <a:avLst/>
          </a:prstGeom>
          <a:ln w="12700">
            <a:solidFill>
              <a:srgbClr val="F4F7F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 18">
            <a:extLst>
              <a:ext uri="{FF2B5EF4-FFF2-40B4-BE49-F238E27FC236}">
                <a16:creationId xmlns:a16="http://schemas.microsoft.com/office/drawing/2014/main" id="{29038A44-16E2-BBA8-095D-3A15592D6155}"/>
              </a:ext>
            </a:extLst>
          </p:cNvPr>
          <p:cNvSpPr txBox="1"/>
          <p:nvPr/>
        </p:nvSpPr>
        <p:spPr>
          <a:xfrm>
            <a:off x="1478626" y="2082686"/>
            <a:ext cx="5045847" cy="40983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200" b="1" dirty="0">
                <a:solidFill>
                  <a:srgbClr val="5A688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Autor</a:t>
            </a:r>
            <a:r>
              <a:rPr lang="en-US" sz="2400" b="1" dirty="0">
                <a:solidFill>
                  <a:srgbClr val="5A688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b="1" dirty="0">
                <a:solidFill>
                  <a:srgbClr val="5A688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- </a:t>
            </a:r>
            <a:r>
              <a:rPr lang="pt-BR" sz="2400" b="1" dirty="0">
                <a:solidFill>
                  <a:srgbClr val="5A6880"/>
                </a:solidFill>
                <a:latin typeface="Montserrat" pitchFamily="34" charset="0"/>
              </a:rPr>
              <a:t>PL 1.631/2024 </a:t>
            </a:r>
            <a:endParaRPr lang="en-US" sz="2400" b="1" dirty="0">
              <a:solidFill>
                <a:srgbClr val="5A6880"/>
              </a:solidFill>
              <a:latin typeface="Montserrat" pitchFamily="34" charset="0"/>
            </a:endParaRPr>
          </a:p>
        </p:txBody>
      </p:sp>
      <p:sp>
        <p:nvSpPr>
          <p:cNvPr id="33" name="Shape 25">
            <a:extLst>
              <a:ext uri="{FF2B5EF4-FFF2-40B4-BE49-F238E27FC236}">
                <a16:creationId xmlns:a16="http://schemas.microsoft.com/office/drawing/2014/main" id="{07CEC01D-A170-4F36-5725-A7ECB523A9F8}"/>
              </a:ext>
            </a:extLst>
          </p:cNvPr>
          <p:cNvSpPr/>
          <p:nvPr/>
        </p:nvSpPr>
        <p:spPr>
          <a:xfrm>
            <a:off x="6435547" y="3780130"/>
            <a:ext cx="4943246" cy="9144"/>
          </a:xfrm>
          <a:prstGeom prst="rect">
            <a:avLst/>
          </a:prstGeom>
          <a:ln w="12700">
            <a:solidFill>
              <a:srgbClr val="F4F7F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9" name="Shape 43">
            <a:extLst>
              <a:ext uri="{FF2B5EF4-FFF2-40B4-BE49-F238E27FC236}">
                <a16:creationId xmlns:a16="http://schemas.microsoft.com/office/drawing/2014/main" id="{CC9606FB-1570-548D-DF4C-550EA5DCB6C8}"/>
              </a:ext>
            </a:extLst>
          </p:cNvPr>
          <p:cNvSpPr/>
          <p:nvPr/>
        </p:nvSpPr>
        <p:spPr>
          <a:xfrm>
            <a:off x="6435547" y="6049670"/>
            <a:ext cx="4943246" cy="9144"/>
          </a:xfrm>
          <a:prstGeom prst="rect">
            <a:avLst/>
          </a:prstGeom>
          <a:ln w="12700">
            <a:solidFill>
              <a:srgbClr val="F4F7F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70" name="Image 7" descr="preencoded.png">
            <a:extLst>
              <a:ext uri="{FF2B5EF4-FFF2-40B4-BE49-F238E27FC236}">
                <a16:creationId xmlns:a16="http://schemas.microsoft.com/office/drawing/2014/main" id="{31653830-FFB1-03E9-EF28-639B7B8E3CA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005821" y="-450799"/>
            <a:ext cx="1679753" cy="1679753"/>
          </a:xfrm>
          <a:prstGeom prst="rect">
            <a:avLst/>
          </a:prstGeom>
        </p:spPr>
      </p:pic>
      <p:sp>
        <p:nvSpPr>
          <p:cNvPr id="64" name="Text 15">
            <a:extLst>
              <a:ext uri="{FF2B5EF4-FFF2-40B4-BE49-F238E27FC236}">
                <a16:creationId xmlns:a16="http://schemas.microsoft.com/office/drawing/2014/main" id="{C8FD306C-9DF5-1598-29EE-4625C5EA9041}"/>
              </a:ext>
            </a:extLst>
          </p:cNvPr>
          <p:cNvSpPr txBox="1"/>
          <p:nvPr/>
        </p:nvSpPr>
        <p:spPr>
          <a:xfrm>
            <a:off x="723447" y="4211814"/>
            <a:ext cx="9496317" cy="8770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/>
            <a:r>
              <a:rPr lang="pt-BR" sz="1600" dirty="0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O projeto foi apresentado devido à situação de calamidade pública no RS decorrente de eventos climáticos extremos que impactaram severamente o sistema de saúde e a sustentabilidade financeira das instituições. É urgente a prorrogação da suspensão das metas até 31/12/2025, a contar a partir de 01/05/2024, garantindo o ressarcimento do período.</a:t>
            </a:r>
            <a:endParaRPr lang="en-US" sz="1600" dirty="0">
              <a:solidFill>
                <a:srgbClr val="3D4E68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</p:txBody>
      </p:sp>
      <p:sp>
        <p:nvSpPr>
          <p:cNvPr id="72" name="Text 18">
            <a:extLst>
              <a:ext uri="{FF2B5EF4-FFF2-40B4-BE49-F238E27FC236}">
                <a16:creationId xmlns:a16="http://schemas.microsoft.com/office/drawing/2014/main" id="{0059EE51-87C1-8F5D-FD56-D38E4AC7EE84}"/>
              </a:ext>
            </a:extLst>
          </p:cNvPr>
          <p:cNvSpPr txBox="1"/>
          <p:nvPr/>
        </p:nvSpPr>
        <p:spPr>
          <a:xfrm>
            <a:off x="725040" y="3862898"/>
            <a:ext cx="1507172" cy="1740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b="1" dirty="0" err="1">
                <a:solidFill>
                  <a:srgbClr val="5A6880"/>
                </a:solidFill>
                <a:latin typeface="Montserrat" pitchFamily="34" charset="0"/>
              </a:rPr>
              <a:t>Justificativa</a:t>
            </a:r>
            <a:endParaRPr lang="en-US" sz="1600" dirty="0"/>
          </a:p>
        </p:txBody>
      </p:sp>
      <p:pic>
        <p:nvPicPr>
          <p:cNvPr id="27" name="Graphic 26" descr="Medical with solid fill">
            <a:extLst>
              <a:ext uri="{FF2B5EF4-FFF2-40B4-BE49-F238E27FC236}">
                <a16:creationId xmlns:a16="http://schemas.microsoft.com/office/drawing/2014/main" id="{3F858E1B-F708-2B8C-5182-413C14E282B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4515" y="1669048"/>
            <a:ext cx="428184" cy="42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638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5EBEC5-FB09-D766-EBA0-CCF47B33AF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3E3B2933-DA20-8E61-980D-38EEAACAC66E}"/>
              </a:ext>
            </a:extLst>
          </p:cNvPr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4DC817C9-174E-ACB4-7044-FDAD8A19046E}"/>
              </a:ext>
            </a:extLst>
          </p:cNvPr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D361DB84-BD4C-992D-59D2-0210FBC73D56}"/>
              </a:ext>
            </a:extLst>
          </p:cNvPr>
          <p:cNvSpPr/>
          <p:nvPr/>
        </p:nvSpPr>
        <p:spPr>
          <a:xfrm>
            <a:off x="0" y="1191464"/>
            <a:ext cx="12191695" cy="19202"/>
          </a:xfrm>
          <a:prstGeom prst="rect">
            <a:avLst/>
          </a:prstGeom>
          <a:solidFill>
            <a:srgbClr val="E1E8F0"/>
          </a:solidFill>
          <a:ln w="12700">
            <a:solidFill>
              <a:srgbClr val="E1E8F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DE02BCAE-927B-4883-FFE2-35952EAA23D2}"/>
              </a:ext>
            </a:extLst>
          </p:cNvPr>
          <p:cNvSpPr txBox="1"/>
          <p:nvPr/>
        </p:nvSpPr>
        <p:spPr>
          <a:xfrm>
            <a:off x="571500" y="75895"/>
            <a:ext cx="6353251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400" b="1" kern="0" spc="-37" dirty="0">
                <a:solidFill>
                  <a:srgbClr val="0C2D5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PROJETOS DE LEI TRANSFORMADORES</a:t>
            </a:r>
            <a:endParaRPr lang="en-US" sz="240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969BF16B-EC18-551B-0A91-46463B1DB093}"/>
              </a:ext>
            </a:extLst>
          </p:cNvPr>
          <p:cNvSpPr txBox="1"/>
          <p:nvPr/>
        </p:nvSpPr>
        <p:spPr>
          <a:xfrm>
            <a:off x="571500" y="580644"/>
            <a:ext cx="6760159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5A688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Iniciativas que modernizam a saúde e protegem a vida dos brasileiros</a:t>
            </a:r>
            <a:endParaRPr lang="en-US" sz="1300" dirty="0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1C6A1F18-0AB1-80E0-76B2-74D7D5DDFC8E}"/>
              </a:ext>
            </a:extLst>
          </p:cNvPr>
          <p:cNvSpPr txBox="1"/>
          <p:nvPr/>
        </p:nvSpPr>
        <p:spPr>
          <a:xfrm>
            <a:off x="9816998" y="812795"/>
            <a:ext cx="1804111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b="1" kern="0" spc="105" dirty="0">
                <a:solidFill>
                  <a:srgbClr val="0C2D5E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Atuação Legislativa</a:t>
            </a:r>
            <a:endParaRPr lang="en-US" sz="1000" dirty="0"/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97E40CD3-5BC7-844C-28FA-25DB257B81F3}"/>
              </a:ext>
            </a:extLst>
          </p:cNvPr>
          <p:cNvSpPr/>
          <p:nvPr/>
        </p:nvSpPr>
        <p:spPr>
          <a:xfrm>
            <a:off x="11315700" y="1041395"/>
            <a:ext cx="75895" cy="75895"/>
          </a:xfrm>
          <a:prstGeom prst="ellipse">
            <a:avLst/>
          </a:prstGeom>
          <a:solidFill>
            <a:srgbClr val="0C2D5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>
            <a:extLst>
              <a:ext uri="{FF2B5EF4-FFF2-40B4-BE49-F238E27FC236}">
                <a16:creationId xmlns:a16="http://schemas.microsoft.com/office/drawing/2014/main" id="{B4738234-3A4A-5E9F-7969-77195B0154D3}"/>
              </a:ext>
            </a:extLst>
          </p:cNvPr>
          <p:cNvSpPr/>
          <p:nvPr/>
        </p:nvSpPr>
        <p:spPr>
          <a:xfrm>
            <a:off x="11430000" y="1041395"/>
            <a:ext cx="75895" cy="75895"/>
          </a:xfrm>
          <a:prstGeom prst="ellipse">
            <a:avLst/>
          </a:prstGeom>
          <a:solidFill>
            <a:srgbClr val="0A6038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8">
            <a:extLst>
              <a:ext uri="{FF2B5EF4-FFF2-40B4-BE49-F238E27FC236}">
                <a16:creationId xmlns:a16="http://schemas.microsoft.com/office/drawing/2014/main" id="{8C4C56C8-AD5E-876B-28E8-0B9E26A12A01}"/>
              </a:ext>
            </a:extLst>
          </p:cNvPr>
          <p:cNvSpPr/>
          <p:nvPr/>
        </p:nvSpPr>
        <p:spPr>
          <a:xfrm>
            <a:off x="11544300" y="1041395"/>
            <a:ext cx="75895" cy="75895"/>
          </a:xfrm>
          <a:prstGeom prst="ellipse">
            <a:avLst/>
          </a:prstGeom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9">
            <a:extLst>
              <a:ext uri="{FF2B5EF4-FFF2-40B4-BE49-F238E27FC236}">
                <a16:creationId xmlns:a16="http://schemas.microsoft.com/office/drawing/2014/main" id="{755D5050-8869-5F84-4367-A6B59A7FF996}"/>
              </a:ext>
            </a:extLst>
          </p:cNvPr>
          <p:cNvSpPr/>
          <p:nvPr/>
        </p:nvSpPr>
        <p:spPr>
          <a:xfrm>
            <a:off x="-12802" y="1228954"/>
            <a:ext cx="12191695" cy="574426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10">
            <a:extLst>
              <a:ext uri="{FF2B5EF4-FFF2-40B4-BE49-F238E27FC236}">
                <a16:creationId xmlns:a16="http://schemas.microsoft.com/office/drawing/2014/main" id="{CD5337F5-4370-39D8-FF14-1C706024EDDA}"/>
              </a:ext>
            </a:extLst>
          </p:cNvPr>
          <p:cNvSpPr/>
          <p:nvPr/>
        </p:nvSpPr>
        <p:spPr>
          <a:xfrm>
            <a:off x="558698" y="1353312"/>
            <a:ext cx="11013949" cy="5196778"/>
          </a:xfrm>
          <a:prstGeom prst="roundRect">
            <a:avLst>
              <a:gd name="adj" fmla="val 1604"/>
            </a:avLst>
          </a:prstGeom>
          <a:solidFill>
            <a:srgbClr val="FFFFFF"/>
          </a:solidFill>
          <a:ln/>
          <a:effectLst>
            <a:outerShdw blurRad="63500" dist="38100" dir="162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13" name="Shape 11">
            <a:extLst>
              <a:ext uri="{FF2B5EF4-FFF2-40B4-BE49-F238E27FC236}">
                <a16:creationId xmlns:a16="http://schemas.microsoft.com/office/drawing/2014/main" id="{93CDEE42-2E68-8033-FE46-5AB5280AABED}"/>
              </a:ext>
            </a:extLst>
          </p:cNvPr>
          <p:cNvSpPr/>
          <p:nvPr/>
        </p:nvSpPr>
        <p:spPr>
          <a:xfrm>
            <a:off x="526425" y="1353312"/>
            <a:ext cx="11091027" cy="82296"/>
          </a:xfrm>
          <a:prstGeom prst="roundRect">
            <a:avLst>
              <a:gd name="adj" fmla="val 71073"/>
            </a:avLst>
          </a:prstGeom>
          <a:solidFill>
            <a:schemeClr val="accent2">
              <a:lumMod val="75000"/>
            </a:schemeClr>
          </a:solidFill>
          <a:ln w="12700">
            <a:solidFill>
              <a:srgbClr val="0C2D5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4" name="Image 0" descr="preencoded.png">
            <a:extLst>
              <a:ext uri="{FF2B5EF4-FFF2-40B4-BE49-F238E27FC236}">
                <a16:creationId xmlns:a16="http://schemas.microsoft.com/office/drawing/2014/main" id="{26A5B41A-1072-54EF-F15A-57D81FACE99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"/>
          </a:blip>
          <a:srcRect t="-19" b="-19"/>
          <a:stretch/>
        </p:blipFill>
        <p:spPr>
          <a:xfrm>
            <a:off x="10426903" y="5549386"/>
            <a:ext cx="1190549" cy="952805"/>
          </a:xfrm>
          <a:prstGeom prst="rect">
            <a:avLst/>
          </a:prstGeom>
        </p:spPr>
      </p:pic>
      <p:sp>
        <p:nvSpPr>
          <p:cNvPr id="15" name="Shape 12">
            <a:extLst>
              <a:ext uri="{FF2B5EF4-FFF2-40B4-BE49-F238E27FC236}">
                <a16:creationId xmlns:a16="http://schemas.microsoft.com/office/drawing/2014/main" id="{68AC6A20-78E3-8480-BAE7-A287A1828B3A}"/>
              </a:ext>
            </a:extLst>
          </p:cNvPr>
          <p:cNvSpPr/>
          <p:nvPr/>
        </p:nvSpPr>
        <p:spPr>
          <a:xfrm>
            <a:off x="796442" y="1648663"/>
            <a:ext cx="476402" cy="476402"/>
          </a:xfrm>
          <a:prstGeom prst="roundRect">
            <a:avLst>
              <a:gd name="adj" fmla="val 38388"/>
            </a:avLst>
          </a:prstGeom>
          <a:solidFill>
            <a:srgbClr val="0C2D5E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3">
            <a:extLst>
              <a:ext uri="{FF2B5EF4-FFF2-40B4-BE49-F238E27FC236}">
                <a16:creationId xmlns:a16="http://schemas.microsoft.com/office/drawing/2014/main" id="{7C9CA69B-50D9-887A-EF98-4245DF4ECD95}"/>
              </a:ext>
            </a:extLst>
          </p:cNvPr>
          <p:cNvSpPr txBox="1"/>
          <p:nvPr/>
        </p:nvSpPr>
        <p:spPr>
          <a:xfrm>
            <a:off x="1415490" y="1648662"/>
            <a:ext cx="9884056" cy="3529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just"/>
            <a:r>
              <a:rPr lang="pt-BR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Desconto para quitação antecipada – FIES e Minha Casa Minha Vida</a:t>
            </a:r>
          </a:p>
        </p:txBody>
      </p:sp>
      <p:sp>
        <p:nvSpPr>
          <p:cNvPr id="19" name="Text 15">
            <a:extLst>
              <a:ext uri="{FF2B5EF4-FFF2-40B4-BE49-F238E27FC236}">
                <a16:creationId xmlns:a16="http://schemas.microsoft.com/office/drawing/2014/main" id="{1746C36D-B84C-9E78-1784-812CFD93D11C}"/>
              </a:ext>
            </a:extLst>
          </p:cNvPr>
          <p:cNvSpPr txBox="1"/>
          <p:nvPr/>
        </p:nvSpPr>
        <p:spPr>
          <a:xfrm>
            <a:off x="758037" y="2994722"/>
            <a:ext cx="9461728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/>
            <a:r>
              <a:rPr lang="pt-BR" sz="1600" dirty="0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O projeto está na Comissão de Finanças e Tributação, aguardando designação de relator.</a:t>
            </a:r>
          </a:p>
        </p:txBody>
      </p:sp>
      <p:sp>
        <p:nvSpPr>
          <p:cNvPr id="20" name="Shape 16">
            <a:extLst>
              <a:ext uri="{FF2B5EF4-FFF2-40B4-BE49-F238E27FC236}">
                <a16:creationId xmlns:a16="http://schemas.microsoft.com/office/drawing/2014/main" id="{B0D9B296-FD53-DB22-19FC-3F9D3EB32FE9}"/>
              </a:ext>
            </a:extLst>
          </p:cNvPr>
          <p:cNvSpPr/>
          <p:nvPr/>
        </p:nvSpPr>
        <p:spPr>
          <a:xfrm>
            <a:off x="796442" y="3670402"/>
            <a:ext cx="4934102" cy="9144"/>
          </a:xfrm>
          <a:prstGeom prst="rect">
            <a:avLst/>
          </a:prstGeom>
          <a:ln w="12700">
            <a:solidFill>
              <a:srgbClr val="F4F7F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722AF0C2-5456-5789-BC43-43656BC72B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442" y="5714053"/>
            <a:ext cx="1812509" cy="420899"/>
          </a:xfrm>
          <a:prstGeom prst="rect">
            <a:avLst/>
          </a:prstGeom>
        </p:spPr>
      </p:pic>
      <p:sp>
        <p:nvSpPr>
          <p:cNvPr id="22" name="Text 17">
            <a:extLst>
              <a:ext uri="{FF2B5EF4-FFF2-40B4-BE49-F238E27FC236}">
                <a16:creationId xmlns:a16="http://schemas.microsoft.com/office/drawing/2014/main" id="{C41D6DAB-395A-9CDB-510A-947319477B14}"/>
              </a:ext>
            </a:extLst>
          </p:cNvPr>
          <p:cNvSpPr/>
          <p:nvPr/>
        </p:nvSpPr>
        <p:spPr>
          <a:xfrm>
            <a:off x="1166593" y="5795118"/>
            <a:ext cx="1190548" cy="25146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kern="0" spc="38" dirty="0">
                <a:solidFill>
                  <a:srgbClr val="0D4A27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APROVADO</a:t>
            </a:r>
            <a:endParaRPr lang="en-US" sz="1400" dirty="0"/>
          </a:p>
        </p:txBody>
      </p:sp>
      <p:pic>
        <p:nvPicPr>
          <p:cNvPr id="23" name="Image 3" descr="preencoded.png">
            <a:extLst>
              <a:ext uri="{FF2B5EF4-FFF2-40B4-BE49-F238E27FC236}">
                <a16:creationId xmlns:a16="http://schemas.microsoft.com/office/drawing/2014/main" id="{2A2B9204-57F5-5445-A2DE-914E88C2B07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-4000" r="-4000"/>
          <a:stretch/>
        </p:blipFill>
        <p:spPr>
          <a:xfrm>
            <a:off x="922666" y="5890592"/>
            <a:ext cx="123444" cy="114300"/>
          </a:xfrm>
          <a:prstGeom prst="rect">
            <a:avLst/>
          </a:prstGeom>
        </p:spPr>
      </p:pic>
      <p:sp>
        <p:nvSpPr>
          <p:cNvPr id="24" name="Text 18">
            <a:extLst>
              <a:ext uri="{FF2B5EF4-FFF2-40B4-BE49-F238E27FC236}">
                <a16:creationId xmlns:a16="http://schemas.microsoft.com/office/drawing/2014/main" id="{4C22C33B-7B65-FB1A-8B3C-73EB0CF7C838}"/>
              </a:ext>
            </a:extLst>
          </p:cNvPr>
          <p:cNvSpPr txBox="1"/>
          <p:nvPr/>
        </p:nvSpPr>
        <p:spPr>
          <a:xfrm>
            <a:off x="1389700" y="2042581"/>
            <a:ext cx="5045847" cy="40983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200" b="1" dirty="0">
                <a:solidFill>
                  <a:srgbClr val="5A688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Autor</a:t>
            </a:r>
            <a:r>
              <a:rPr lang="en-US" sz="2400" b="1" dirty="0">
                <a:solidFill>
                  <a:srgbClr val="5A688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b="1" dirty="0">
                <a:solidFill>
                  <a:srgbClr val="5A688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- </a:t>
            </a:r>
            <a:r>
              <a:rPr lang="pt-BR" sz="2400" b="1" dirty="0">
                <a:solidFill>
                  <a:srgbClr val="5A6880"/>
                </a:solidFill>
                <a:latin typeface="Montserrat" pitchFamily="34" charset="0"/>
              </a:rPr>
              <a:t>PL 4.133/2019</a:t>
            </a:r>
            <a:endParaRPr lang="en-US" sz="2400" b="1" dirty="0">
              <a:solidFill>
                <a:srgbClr val="5A6880"/>
              </a:solidFill>
              <a:latin typeface="Montserrat" pitchFamily="34" charset="0"/>
            </a:endParaRPr>
          </a:p>
        </p:txBody>
      </p:sp>
      <p:sp>
        <p:nvSpPr>
          <p:cNvPr id="33" name="Shape 25">
            <a:extLst>
              <a:ext uri="{FF2B5EF4-FFF2-40B4-BE49-F238E27FC236}">
                <a16:creationId xmlns:a16="http://schemas.microsoft.com/office/drawing/2014/main" id="{B47F4E0C-576B-25CD-4C27-F0C3B90955A7}"/>
              </a:ext>
            </a:extLst>
          </p:cNvPr>
          <p:cNvSpPr/>
          <p:nvPr/>
        </p:nvSpPr>
        <p:spPr>
          <a:xfrm>
            <a:off x="6435547" y="3633826"/>
            <a:ext cx="4943246" cy="9144"/>
          </a:xfrm>
          <a:prstGeom prst="rect">
            <a:avLst/>
          </a:prstGeom>
          <a:ln w="12700">
            <a:solidFill>
              <a:srgbClr val="F4F7F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6" name="Shape 34">
            <a:extLst>
              <a:ext uri="{FF2B5EF4-FFF2-40B4-BE49-F238E27FC236}">
                <a16:creationId xmlns:a16="http://schemas.microsoft.com/office/drawing/2014/main" id="{D8026791-E98F-B55A-7780-76AC9729B28A}"/>
              </a:ext>
            </a:extLst>
          </p:cNvPr>
          <p:cNvSpPr/>
          <p:nvPr/>
        </p:nvSpPr>
        <p:spPr>
          <a:xfrm>
            <a:off x="796442" y="6049670"/>
            <a:ext cx="4934102" cy="9144"/>
          </a:xfrm>
          <a:prstGeom prst="rect">
            <a:avLst/>
          </a:prstGeom>
          <a:ln w="12700">
            <a:solidFill>
              <a:srgbClr val="F4F7F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9" name="Shape 43">
            <a:extLst>
              <a:ext uri="{FF2B5EF4-FFF2-40B4-BE49-F238E27FC236}">
                <a16:creationId xmlns:a16="http://schemas.microsoft.com/office/drawing/2014/main" id="{F790AA05-BB0A-D507-7CF2-0D59DC4F08F0}"/>
              </a:ext>
            </a:extLst>
          </p:cNvPr>
          <p:cNvSpPr/>
          <p:nvPr/>
        </p:nvSpPr>
        <p:spPr>
          <a:xfrm>
            <a:off x="6435547" y="6049670"/>
            <a:ext cx="4943246" cy="9144"/>
          </a:xfrm>
          <a:prstGeom prst="rect">
            <a:avLst/>
          </a:prstGeom>
          <a:ln w="12700">
            <a:solidFill>
              <a:srgbClr val="F4F7F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70" name="Image 7" descr="preencoded.png">
            <a:extLst>
              <a:ext uri="{FF2B5EF4-FFF2-40B4-BE49-F238E27FC236}">
                <a16:creationId xmlns:a16="http://schemas.microsoft.com/office/drawing/2014/main" id="{850DF156-7E60-C832-1691-97BF097A0A8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0005821" y="-450799"/>
            <a:ext cx="1679753" cy="1679753"/>
          </a:xfrm>
          <a:prstGeom prst="rect">
            <a:avLst/>
          </a:prstGeom>
        </p:spPr>
      </p:pic>
      <p:sp>
        <p:nvSpPr>
          <p:cNvPr id="64" name="Text 15">
            <a:extLst>
              <a:ext uri="{FF2B5EF4-FFF2-40B4-BE49-F238E27FC236}">
                <a16:creationId xmlns:a16="http://schemas.microsoft.com/office/drawing/2014/main" id="{7899EF2B-8A03-1893-CB8F-0C54C5A6322E}"/>
              </a:ext>
            </a:extLst>
          </p:cNvPr>
          <p:cNvSpPr txBox="1"/>
          <p:nvPr/>
        </p:nvSpPr>
        <p:spPr>
          <a:xfrm>
            <a:off x="723447" y="4114278"/>
            <a:ext cx="9496317" cy="8770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/>
            <a:r>
              <a:rPr lang="pt-BR" sz="1600" dirty="0">
                <a:solidFill>
                  <a:srgbClr val="3D4E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O o programa Minha Casa Minha Vida e as políticas de crédito estudantil, incluindo o FIES, são instrumentos fundamentais para garantir o acesso à moradia digna, à educação superior e para impulsionar o desenvolvimento econômico e social do país. O projeto busca permitir a quitação antecipada dos saldos devedores por beneficiários adimplentes, com concessão de desconto como forma de incentivar o bom pagador.</a:t>
            </a:r>
            <a:endParaRPr lang="en-US" sz="1600" dirty="0">
              <a:solidFill>
                <a:srgbClr val="3D4E68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</p:txBody>
      </p:sp>
      <p:sp>
        <p:nvSpPr>
          <p:cNvPr id="72" name="Text 18">
            <a:extLst>
              <a:ext uri="{FF2B5EF4-FFF2-40B4-BE49-F238E27FC236}">
                <a16:creationId xmlns:a16="http://schemas.microsoft.com/office/drawing/2014/main" id="{2D9948A0-FBD9-D86F-FC59-4E610A23E755}"/>
              </a:ext>
            </a:extLst>
          </p:cNvPr>
          <p:cNvSpPr txBox="1"/>
          <p:nvPr/>
        </p:nvSpPr>
        <p:spPr>
          <a:xfrm>
            <a:off x="725040" y="3765362"/>
            <a:ext cx="1507172" cy="1740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b="1" dirty="0" err="1">
                <a:solidFill>
                  <a:srgbClr val="5A6880"/>
                </a:solidFill>
                <a:latin typeface="Montserrat" pitchFamily="34" charset="0"/>
              </a:rPr>
              <a:t>Justificativa</a:t>
            </a:r>
            <a:endParaRPr lang="en-US" sz="1600" dirty="0"/>
          </a:p>
        </p:txBody>
      </p:sp>
      <p:pic>
        <p:nvPicPr>
          <p:cNvPr id="26" name="Graphic 25" descr="Home with solid fill">
            <a:extLst>
              <a:ext uri="{FF2B5EF4-FFF2-40B4-BE49-F238E27FC236}">
                <a16:creationId xmlns:a16="http://schemas.microsoft.com/office/drawing/2014/main" id="{8329607E-E48E-BC30-62DB-64CF42D83DD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2534" y="1644422"/>
            <a:ext cx="436481" cy="43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921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utado_pedro_westphalen_20260223122514_V1" id="{C77785AD-81CF-C249-BD23-0CC5673321AE}" vid="{5E07B4DF-C73A-954B-BE3B-6711701A88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555</TotalTime>
  <Words>1611</Words>
  <Application>Microsoft Macintosh PowerPoint</Application>
  <PresentationFormat>Widescreen</PresentationFormat>
  <Paragraphs>223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Lato</vt:lpstr>
      <vt:lpstr>Montserrat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Generated by Gen-Spark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Multi-page HTML Content</dc:title>
  <dc:subject>PptxGenJS Presentation</dc:subject>
  <dc:creator>Visual Extract to PPTX Converter</dc:creator>
  <cp:lastModifiedBy>Mario Westphalen</cp:lastModifiedBy>
  <cp:revision>34</cp:revision>
  <dcterms:created xsi:type="dcterms:W3CDTF">2026-02-23T12:25:14Z</dcterms:created>
  <dcterms:modified xsi:type="dcterms:W3CDTF">2026-04-16T20:51:00Z</dcterms:modified>
</cp:coreProperties>
</file>